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771" r:id="rId1"/>
  </p:sldMasterIdLst>
  <p:notesMasterIdLst>
    <p:notesMasterId r:id="rId19"/>
  </p:notesMasterIdLst>
  <p:handoutMasterIdLst>
    <p:handoutMasterId r:id="rId20"/>
  </p:handoutMasterIdLst>
  <p:sldIdLst>
    <p:sldId id="256" r:id="rId2"/>
    <p:sldId id="396" r:id="rId3"/>
    <p:sldId id="409" r:id="rId4"/>
    <p:sldId id="410" r:id="rId5"/>
    <p:sldId id="411" r:id="rId6"/>
    <p:sldId id="412" r:id="rId7"/>
    <p:sldId id="413" r:id="rId8"/>
    <p:sldId id="263" r:id="rId9"/>
    <p:sldId id="276" r:id="rId10"/>
    <p:sldId id="404" r:id="rId11"/>
    <p:sldId id="405" r:id="rId12"/>
    <p:sldId id="406" r:id="rId13"/>
    <p:sldId id="403" r:id="rId14"/>
    <p:sldId id="414" r:id="rId15"/>
    <p:sldId id="415" r:id="rId16"/>
    <p:sldId id="264" r:id="rId17"/>
    <p:sldId id="271" r:id="rId18"/>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B2B2B2"/>
    <a:srgbClr val="202020"/>
    <a:srgbClr val="323232"/>
    <a:srgbClr val="CC33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5578" autoAdjust="0"/>
  </p:normalViewPr>
  <p:slideViewPr>
    <p:cSldViewPr snapToGrid="0" showGuides="1">
      <p:cViewPr varScale="1">
        <p:scale>
          <a:sx n="66" d="100"/>
          <a:sy n="66" d="100"/>
        </p:scale>
        <p:origin x="1620" y="66"/>
      </p:cViewPr>
      <p:guideLst>
        <p:guide orient="horz" pos="2159"/>
        <p:guide pos="3839"/>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en-US"/>
          </a:p>
        </p:txBody>
      </p:sp>
      <p:sp>
        <p:nvSpPr>
          <p:cNvPr id="3" name="Date Placeholder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en-US" smtClean="0"/>
              <a:t>1/29/2026</a:t>
            </a:fld>
            <a:endParaRPr lang="en-US"/>
          </a:p>
        </p:txBody>
      </p:sp>
      <p:sp>
        <p:nvSpPr>
          <p:cNvPr id="4" name="Footer Placeholder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en-US"/>
          </a:p>
        </p:txBody>
      </p:sp>
      <p:sp>
        <p:nvSpPr>
          <p:cNvPr id="5" name="Slide Number Placeholder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a:p>
        </p:txBody>
      </p:sp>
      <p:sp>
        <p:nvSpPr>
          <p:cNvPr id="3" name="Slide Number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en-US" smtClean="0"/>
              <a:t>1/29/2026</a:t>
            </a:fld>
            <a:endParaRPr lang="en-US"/>
          </a:p>
        </p:txBody>
      </p:sp>
      <p:sp>
        <p:nvSpPr>
          <p:cNvPr id="4" name="Slide Image Placeho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2600" y="1279525"/>
            <a:ext cx="6140450"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D0DACE-38E0-42D2-9336-2B707D34BC6D}" type="slidenum">
              <a:rPr lang="en-US" smtClean="0"/>
              <a:t>1</a:t>
            </a:fld>
            <a:endParaRPr lang="en-US"/>
          </a:p>
        </p:txBody>
      </p:sp>
    </p:spTree>
    <p:extLst>
      <p:ext uri="{BB962C8B-B14F-4D97-AF65-F5344CB8AC3E}">
        <p14:creationId xmlns:p14="http://schemas.microsoft.com/office/powerpoint/2010/main" val="1190176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50C38-B2F0-8D8C-6BF3-419BC9EFE1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E23B3-BA1F-BA3D-68F7-EEF5FF3800E1}"/>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3D2E17ED-B4F0-92E1-7037-57190A42664D}"/>
              </a:ext>
            </a:extLst>
          </p:cNvPr>
          <p:cNvSpPr>
            <a:spLocks noGrp="1"/>
          </p:cNvSpPr>
          <p:nvPr>
            <p:ph type="body" idx="1"/>
          </p:nvPr>
        </p:nvSpPr>
        <p:spPr/>
        <p:txBody>
          <a:bodyPr/>
          <a:lstStyle/>
          <a:p>
            <a:pPr rtl="0"/>
            <a:endParaRPr lang="en-US" dirty="0"/>
          </a:p>
        </p:txBody>
      </p:sp>
      <p:sp>
        <p:nvSpPr>
          <p:cNvPr id="4" name="Slide Number Placeholder 3">
            <a:extLst>
              <a:ext uri="{FF2B5EF4-FFF2-40B4-BE49-F238E27FC236}">
                <a16:creationId xmlns:a16="http://schemas.microsoft.com/office/drawing/2014/main" id="{4D5D34A1-CDD9-988E-5A15-52915BC8F6F2}"/>
              </a:ext>
            </a:extLst>
          </p:cNvPr>
          <p:cNvSpPr>
            <a:spLocks noGrp="1"/>
          </p:cNvSpPr>
          <p:nvPr>
            <p:ph type="sldNum" sz="quarter" idx="5"/>
          </p:nvPr>
        </p:nvSpPr>
        <p:spPr/>
        <p:txBody>
          <a:bodyPr/>
          <a:lstStyle/>
          <a:p>
            <a:fld id="{85D0DACE-38E0-42D2-9336-2B707D34BC6D}" type="slidenum">
              <a:rPr lang="en-US" smtClean="0"/>
              <a:t>2</a:t>
            </a:fld>
            <a:endParaRPr lang="en-US"/>
          </a:p>
        </p:txBody>
      </p:sp>
    </p:spTree>
    <p:extLst>
      <p:ext uri="{BB962C8B-B14F-4D97-AF65-F5344CB8AC3E}">
        <p14:creationId xmlns:p14="http://schemas.microsoft.com/office/powerpoint/2010/main" val="1315854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90BC5-45F3-D307-AED2-487823E97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78DCE-5B73-2C46-CF0A-C8D9FE00C0CD}"/>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22649D7D-49C9-4054-D7F8-6A3BF50336F7}"/>
              </a:ext>
            </a:extLst>
          </p:cNvPr>
          <p:cNvSpPr>
            <a:spLocks noGrp="1"/>
          </p:cNvSpPr>
          <p:nvPr>
            <p:ph type="body" idx="1"/>
          </p:nvPr>
        </p:nvSpPr>
        <p:spPr/>
        <p:txBody>
          <a:bodyPr/>
          <a:lstStyle/>
          <a:p>
            <a:pPr rtl="0"/>
            <a:endParaRPr lang="en-US" dirty="0"/>
          </a:p>
        </p:txBody>
      </p:sp>
      <p:sp>
        <p:nvSpPr>
          <p:cNvPr id="4" name="Slide Number Placeholder 3">
            <a:extLst>
              <a:ext uri="{FF2B5EF4-FFF2-40B4-BE49-F238E27FC236}">
                <a16:creationId xmlns:a16="http://schemas.microsoft.com/office/drawing/2014/main" id="{552CBE9F-630C-4E45-A141-DA84959C172A}"/>
              </a:ext>
            </a:extLst>
          </p:cNvPr>
          <p:cNvSpPr>
            <a:spLocks noGrp="1"/>
          </p:cNvSpPr>
          <p:nvPr>
            <p:ph type="sldNum" sz="quarter" idx="5"/>
          </p:nvPr>
        </p:nvSpPr>
        <p:spPr/>
        <p:txBody>
          <a:bodyPr/>
          <a:lstStyle/>
          <a:p>
            <a:fld id="{85D0DACE-38E0-42D2-9336-2B707D34BC6D}" type="slidenum">
              <a:rPr lang="en-US" smtClean="0"/>
              <a:t>3</a:t>
            </a:fld>
            <a:endParaRPr lang="en-US"/>
          </a:p>
        </p:txBody>
      </p:sp>
    </p:spTree>
    <p:extLst>
      <p:ext uri="{BB962C8B-B14F-4D97-AF65-F5344CB8AC3E}">
        <p14:creationId xmlns:p14="http://schemas.microsoft.com/office/powerpoint/2010/main" val="583683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8BFFA-DF2E-74F6-DD17-280971122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C4775F-22DA-38BA-09A1-138179F923A3}"/>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C8BCBBE2-047C-576D-CE84-D1C9B4506AAF}"/>
              </a:ext>
            </a:extLst>
          </p:cNvPr>
          <p:cNvSpPr>
            <a:spLocks noGrp="1"/>
          </p:cNvSpPr>
          <p:nvPr>
            <p:ph type="body" idx="1"/>
          </p:nvPr>
        </p:nvSpPr>
        <p:spPr/>
        <p:txBody>
          <a:bodyPr/>
          <a:lstStyle/>
          <a:p>
            <a:pPr rtl="0"/>
            <a:endParaRPr lang="en-US" dirty="0"/>
          </a:p>
        </p:txBody>
      </p:sp>
      <p:sp>
        <p:nvSpPr>
          <p:cNvPr id="4" name="Slide Number Placeholder 3">
            <a:extLst>
              <a:ext uri="{FF2B5EF4-FFF2-40B4-BE49-F238E27FC236}">
                <a16:creationId xmlns:a16="http://schemas.microsoft.com/office/drawing/2014/main" id="{F1F052E4-8200-EB80-4109-6325A886A6FB}"/>
              </a:ext>
            </a:extLst>
          </p:cNvPr>
          <p:cNvSpPr>
            <a:spLocks noGrp="1"/>
          </p:cNvSpPr>
          <p:nvPr>
            <p:ph type="sldNum" sz="quarter" idx="5"/>
          </p:nvPr>
        </p:nvSpPr>
        <p:spPr/>
        <p:txBody>
          <a:bodyPr/>
          <a:lstStyle/>
          <a:p>
            <a:fld id="{85D0DACE-38E0-42D2-9336-2B707D34BC6D}" type="slidenum">
              <a:rPr lang="en-US" smtClean="0"/>
              <a:t>4</a:t>
            </a:fld>
            <a:endParaRPr lang="en-US"/>
          </a:p>
        </p:txBody>
      </p:sp>
    </p:spTree>
    <p:extLst>
      <p:ext uri="{BB962C8B-B14F-4D97-AF65-F5344CB8AC3E}">
        <p14:creationId xmlns:p14="http://schemas.microsoft.com/office/powerpoint/2010/main" val="920570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54517-1176-F8F9-EB06-E82B0037B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E6DED-C887-C240-6611-BD59233346F7}"/>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B9E45480-9DA5-000E-1DA9-9D7DC66241EF}"/>
              </a:ext>
            </a:extLst>
          </p:cNvPr>
          <p:cNvSpPr>
            <a:spLocks noGrp="1"/>
          </p:cNvSpPr>
          <p:nvPr>
            <p:ph type="body" idx="1"/>
          </p:nvPr>
        </p:nvSpPr>
        <p:spPr/>
        <p:txBody>
          <a:bodyPr/>
          <a:lstStyle/>
          <a:p>
            <a:pPr rtl="0"/>
            <a:endParaRPr lang="en-US" dirty="0"/>
          </a:p>
        </p:txBody>
      </p:sp>
      <p:sp>
        <p:nvSpPr>
          <p:cNvPr id="4" name="Slide Number Placeholder 3">
            <a:extLst>
              <a:ext uri="{FF2B5EF4-FFF2-40B4-BE49-F238E27FC236}">
                <a16:creationId xmlns:a16="http://schemas.microsoft.com/office/drawing/2014/main" id="{05A9D511-4C07-BC5F-20F9-1DA092C5A39C}"/>
              </a:ext>
            </a:extLst>
          </p:cNvPr>
          <p:cNvSpPr>
            <a:spLocks noGrp="1"/>
          </p:cNvSpPr>
          <p:nvPr>
            <p:ph type="sldNum" sz="quarter" idx="5"/>
          </p:nvPr>
        </p:nvSpPr>
        <p:spPr/>
        <p:txBody>
          <a:bodyPr/>
          <a:lstStyle/>
          <a:p>
            <a:fld id="{85D0DACE-38E0-42D2-9336-2B707D34BC6D}" type="slidenum">
              <a:rPr lang="en-US" smtClean="0"/>
              <a:t>5</a:t>
            </a:fld>
            <a:endParaRPr lang="en-US"/>
          </a:p>
        </p:txBody>
      </p:sp>
    </p:spTree>
    <p:extLst>
      <p:ext uri="{BB962C8B-B14F-4D97-AF65-F5344CB8AC3E}">
        <p14:creationId xmlns:p14="http://schemas.microsoft.com/office/powerpoint/2010/main" val="1203536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B70D5-9E89-0C7F-B641-C92C98ED07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1026C-B3E3-AB81-658A-2FEA14D237CF}"/>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E8A1CB10-341F-E7C7-F600-6610C95810EF}"/>
              </a:ext>
            </a:extLst>
          </p:cNvPr>
          <p:cNvSpPr>
            <a:spLocks noGrp="1"/>
          </p:cNvSpPr>
          <p:nvPr>
            <p:ph type="body" idx="1"/>
          </p:nvPr>
        </p:nvSpPr>
        <p:spPr/>
        <p:txBody>
          <a:bodyPr/>
          <a:lstStyle/>
          <a:p>
            <a:pPr rtl="0"/>
            <a:endParaRPr lang="en-US" dirty="0"/>
          </a:p>
        </p:txBody>
      </p:sp>
      <p:sp>
        <p:nvSpPr>
          <p:cNvPr id="4" name="Slide Number Placeholder 3">
            <a:extLst>
              <a:ext uri="{FF2B5EF4-FFF2-40B4-BE49-F238E27FC236}">
                <a16:creationId xmlns:a16="http://schemas.microsoft.com/office/drawing/2014/main" id="{DF7A6BF5-680A-D263-0C47-800838635CCD}"/>
              </a:ext>
            </a:extLst>
          </p:cNvPr>
          <p:cNvSpPr>
            <a:spLocks noGrp="1"/>
          </p:cNvSpPr>
          <p:nvPr>
            <p:ph type="sldNum" sz="quarter" idx="5"/>
          </p:nvPr>
        </p:nvSpPr>
        <p:spPr/>
        <p:txBody>
          <a:bodyPr/>
          <a:lstStyle/>
          <a:p>
            <a:fld id="{85D0DACE-38E0-42D2-9336-2B707D34BC6D}" type="slidenum">
              <a:rPr lang="en-US" smtClean="0"/>
              <a:t>6</a:t>
            </a:fld>
            <a:endParaRPr lang="en-US"/>
          </a:p>
        </p:txBody>
      </p:sp>
    </p:spTree>
    <p:extLst>
      <p:ext uri="{BB962C8B-B14F-4D97-AF65-F5344CB8AC3E}">
        <p14:creationId xmlns:p14="http://schemas.microsoft.com/office/powerpoint/2010/main" val="3978050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29761-DE59-D9BD-FEBA-C78133EB6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57FC7-7173-FAD8-79B1-833EDB1A927C}"/>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83BF6516-D519-F96D-053A-F237CAF6D963}"/>
              </a:ext>
            </a:extLst>
          </p:cNvPr>
          <p:cNvSpPr>
            <a:spLocks noGrp="1"/>
          </p:cNvSpPr>
          <p:nvPr>
            <p:ph type="body" idx="1"/>
          </p:nvPr>
        </p:nvSpPr>
        <p:spPr/>
        <p:txBody>
          <a:bodyPr/>
          <a:lstStyle/>
          <a:p>
            <a:pPr rtl="0"/>
            <a:endParaRPr lang="en-US" dirty="0"/>
          </a:p>
        </p:txBody>
      </p:sp>
      <p:sp>
        <p:nvSpPr>
          <p:cNvPr id="4" name="Slide Number Placeholder 3">
            <a:extLst>
              <a:ext uri="{FF2B5EF4-FFF2-40B4-BE49-F238E27FC236}">
                <a16:creationId xmlns:a16="http://schemas.microsoft.com/office/drawing/2014/main" id="{6DDE7C0B-94E9-FD6D-B08F-9EC430839AFB}"/>
              </a:ext>
            </a:extLst>
          </p:cNvPr>
          <p:cNvSpPr>
            <a:spLocks noGrp="1"/>
          </p:cNvSpPr>
          <p:nvPr>
            <p:ph type="sldNum" sz="quarter" idx="5"/>
          </p:nvPr>
        </p:nvSpPr>
        <p:spPr/>
        <p:txBody>
          <a:bodyPr/>
          <a:lstStyle/>
          <a:p>
            <a:fld id="{85D0DACE-38E0-42D2-9336-2B707D34BC6D}" type="slidenum">
              <a:rPr lang="en-US" smtClean="0"/>
              <a:t>7</a:t>
            </a:fld>
            <a:endParaRPr lang="en-US"/>
          </a:p>
        </p:txBody>
      </p:sp>
    </p:spTree>
    <p:extLst>
      <p:ext uri="{BB962C8B-B14F-4D97-AF65-F5344CB8AC3E}">
        <p14:creationId xmlns:p14="http://schemas.microsoft.com/office/powerpoint/2010/main" val="591252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2600" y="1279525"/>
            <a:ext cx="6140450" cy="3454400"/>
          </a:xfrm>
        </p:spPr>
      </p:sp>
      <p:sp>
        <p:nvSpPr>
          <p:cNvPr id="3" name="Notes Placeholder 2"/>
          <p:cNvSpPr>
            <a:spLocks noGrp="1"/>
          </p:cNvSpPr>
          <p:nvPr>
            <p:ph type="body" idx="1"/>
          </p:nvPr>
        </p:nvSpPr>
        <p:spPr/>
        <p:txBody>
          <a:bodyPr/>
          <a:lstStyle/>
          <a:p>
            <a:pPr rtl="0"/>
            <a:r>
              <a:rPr lang="en-US" dirty="0"/>
              <a:t>Indigenous peoples, Indigenous knowledge and Indigenous homelands have been used as a tool of colonization for centuries. From Indigenous Peoples’ perspective, “research” as practice has been linked with colonialism (Smith 1999). Historically, research conducted on Indigenous communities has often been exploitative, with researchers from dominant cultures extracting knowledge without adequately considering the perspectives and agency of Indigenous Peoples </a:t>
            </a:r>
          </a:p>
        </p:txBody>
      </p:sp>
      <p:sp>
        <p:nvSpPr>
          <p:cNvPr id="4" name="Slide Number Placeholder 3"/>
          <p:cNvSpPr>
            <a:spLocks noGrp="1"/>
          </p:cNvSpPr>
          <p:nvPr>
            <p:ph type="sldNum" sz="quarter" idx="5"/>
          </p:nvPr>
        </p:nvSpPr>
        <p:spPr/>
        <p:txBody>
          <a:bodyPr/>
          <a:lstStyle/>
          <a:p>
            <a:fld id="{85D0DACE-38E0-42D2-9336-2B707D34BC6D}" type="slidenum">
              <a:rPr lang="en-US" smtClean="0"/>
              <a:t>8</a:t>
            </a:fld>
            <a:endParaRPr lang="en-US"/>
          </a:p>
        </p:txBody>
      </p:sp>
    </p:spTree>
    <p:extLst>
      <p:ext uri="{BB962C8B-B14F-4D97-AF65-F5344CB8AC3E}">
        <p14:creationId xmlns:p14="http://schemas.microsoft.com/office/powerpoint/2010/main" val="2764680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2600" y="1279525"/>
            <a:ext cx="6140450" cy="3454400"/>
          </a:xfrm>
        </p:spPr>
      </p:sp>
      <p:sp>
        <p:nvSpPr>
          <p:cNvPr id="3" name="Notes Placeholder 2"/>
          <p:cNvSpPr>
            <a:spLocks noGrp="1"/>
          </p:cNvSpPr>
          <p:nvPr>
            <p:ph type="body" idx="1"/>
          </p:nvPr>
        </p:nvSpPr>
        <p:spPr/>
        <p:txBody>
          <a:bodyPr/>
          <a:lstStyle/>
          <a:p>
            <a:pPr rtl="0"/>
            <a:r>
              <a:rPr lang="en-US" dirty="0"/>
              <a:t>Many western scientists utilize(d) Indigenous Knowledge in their research inappropriately (Jessen et al. 2022). History of scientiﬁc uses of the term Alaas can serve as an example of existing wrongdoings of western science-based knowledge system of human-Mother Earth relations and how Indigenous and place-based understandings of Alaas should lead future research. The term alas in permafrost terminology, typically spelled as “</a:t>
            </a:r>
            <a:r>
              <a:rPr lang="en-US" dirty="0" err="1"/>
              <a:t>alass</a:t>
            </a:r>
            <a:r>
              <a:rPr lang="en-US" dirty="0"/>
              <a:t>” or “alas”, refers to “a large depression of the ground surface produced by thawing of a large area (e.g.,&gt; 1 ha) of very thick and exceedingly ice-rich permafrost”(Permafrost Glossary)</a:t>
            </a:r>
          </a:p>
        </p:txBody>
      </p:sp>
      <p:sp>
        <p:nvSpPr>
          <p:cNvPr id="4" name="Slide Number Placeholder 3"/>
          <p:cNvSpPr>
            <a:spLocks noGrp="1"/>
          </p:cNvSpPr>
          <p:nvPr>
            <p:ph type="sldNum" sz="quarter" idx="5"/>
          </p:nvPr>
        </p:nvSpPr>
        <p:spPr/>
        <p:txBody>
          <a:bodyPr/>
          <a:lstStyle/>
          <a:p>
            <a:fld id="{85D0DACE-38E0-42D2-9336-2B707D34BC6D}" type="slidenum">
              <a:rPr lang="en-US" smtClean="0"/>
              <a:t>9</a:t>
            </a:fld>
            <a:endParaRPr lang="en-US"/>
          </a:p>
        </p:txBody>
      </p:sp>
    </p:spTree>
    <p:extLst>
      <p:ext uri="{BB962C8B-B14F-4D97-AF65-F5344CB8AC3E}">
        <p14:creationId xmlns:p14="http://schemas.microsoft.com/office/powerpoint/2010/main" val="1759622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7BCE6-7055-59A0-F531-A38AEC2A7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008E0-DAC6-9AF0-7F3C-7CB8F0169BBE}"/>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B2DBD030-69E6-BEFB-08DF-7546A24812ED}"/>
              </a:ext>
            </a:extLst>
          </p:cNvPr>
          <p:cNvSpPr>
            <a:spLocks noGrp="1"/>
          </p:cNvSpPr>
          <p:nvPr>
            <p:ph type="body" idx="1"/>
          </p:nvPr>
        </p:nvSpPr>
        <p:spPr/>
        <p:txBody>
          <a:bodyPr/>
          <a:lstStyle/>
          <a:p>
            <a:pPr rtl="0"/>
            <a:r>
              <a:rPr lang="en-US" dirty="0"/>
              <a:t>For the ﬁrst time the alas had been mentioned in Russian scientiﬁc literature by </a:t>
            </a:r>
            <a:r>
              <a:rPr lang="en-US" dirty="0" err="1"/>
              <a:t>Abolin</a:t>
            </a:r>
            <a:r>
              <a:rPr lang="en-US" dirty="0"/>
              <a:t> in 1929. The author used it for describing treeless depression and referenced it as a “local word,” but did not give any other details. Later in the1940s, other scientists used alas along with a few other words borrowed from the Sakha language such as </a:t>
            </a:r>
            <a:r>
              <a:rPr lang="en-US" dirty="0" err="1"/>
              <a:t>byllaar</a:t>
            </a:r>
            <a:r>
              <a:rPr lang="en-US" dirty="0"/>
              <a:t>, </a:t>
            </a:r>
            <a:r>
              <a:rPr lang="en-US" dirty="0" err="1"/>
              <a:t>ieie</a:t>
            </a:r>
            <a:r>
              <a:rPr lang="en-US" dirty="0"/>
              <a:t>, </a:t>
            </a:r>
            <a:r>
              <a:rPr lang="en-US" dirty="0" err="1"/>
              <a:t>jueje</a:t>
            </a:r>
            <a:r>
              <a:rPr lang="en-US" dirty="0"/>
              <a:t>, and </a:t>
            </a:r>
            <a:r>
              <a:rPr lang="en-US" dirty="0" err="1"/>
              <a:t>tyympy</a:t>
            </a:r>
            <a:r>
              <a:rPr lang="en-US" dirty="0"/>
              <a:t> to deﬁne the stages of the process of thermokarst(Eﬁmov and Grave 1940; Soloviev 1959, 1962). The term had been accepted and broadly used by the international scientiﬁc community since the 1970s (</a:t>
            </a:r>
            <a:r>
              <a:rPr lang="en-US" dirty="0" err="1"/>
              <a:t>Czudek</a:t>
            </a:r>
            <a:r>
              <a:rPr lang="en-US" dirty="0"/>
              <a:t> and Demek 1970;Soloviev 1973). The term is still broadly used and is not acknowledged to be Sakha in glossaries, vocabularies etc. This neglect deprives the scientiﬁc community from rebuilding its relationships with Indigenous knowledge systems and represents a colonial artefact that needs to be rectiﬁed</a:t>
            </a:r>
          </a:p>
        </p:txBody>
      </p:sp>
      <p:sp>
        <p:nvSpPr>
          <p:cNvPr id="4" name="Slide Number Placeholder 3">
            <a:extLst>
              <a:ext uri="{FF2B5EF4-FFF2-40B4-BE49-F238E27FC236}">
                <a16:creationId xmlns:a16="http://schemas.microsoft.com/office/drawing/2014/main" id="{D0B0D45F-85FC-3FE8-3207-350329A281E8}"/>
              </a:ext>
            </a:extLst>
          </p:cNvPr>
          <p:cNvSpPr>
            <a:spLocks noGrp="1"/>
          </p:cNvSpPr>
          <p:nvPr>
            <p:ph type="sldNum" sz="quarter" idx="5"/>
          </p:nvPr>
        </p:nvSpPr>
        <p:spPr/>
        <p:txBody>
          <a:bodyPr/>
          <a:lstStyle/>
          <a:p>
            <a:fld id="{85D0DACE-38E0-42D2-9336-2B707D34BC6D}" type="slidenum">
              <a:rPr lang="en-US" smtClean="0"/>
              <a:t>10</a:t>
            </a:fld>
            <a:endParaRPr lang="en-US"/>
          </a:p>
        </p:txBody>
      </p:sp>
    </p:spTree>
    <p:extLst>
      <p:ext uri="{BB962C8B-B14F-4D97-AF65-F5344CB8AC3E}">
        <p14:creationId xmlns:p14="http://schemas.microsoft.com/office/powerpoint/2010/main" val="1836786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B9ADA-EE8D-B813-BE34-2B2E49CF6F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8B416-090C-3A2F-A006-F958A3418D0B}"/>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33F7FC76-ED0F-8943-8BCF-F6534C0AAC6A}"/>
              </a:ext>
            </a:extLst>
          </p:cNvPr>
          <p:cNvSpPr>
            <a:spLocks noGrp="1"/>
          </p:cNvSpPr>
          <p:nvPr>
            <p:ph type="body" idx="1"/>
          </p:nvPr>
        </p:nvSpPr>
        <p:spPr/>
        <p:txBody>
          <a:bodyPr/>
          <a:lstStyle/>
          <a:p>
            <a:pPr algn="just" rtl="0"/>
            <a:r>
              <a:rPr lang="en-US" dirty="0"/>
              <a:t>Alaas has always been an important traditional space for Sakha people. Traditionally, Alaas was associated with agropastoralism as it had productive hay harvesting ﬁelds and grazing grounds, which constituted key factors for Sakha cattle breeders (</a:t>
            </a:r>
            <a:r>
              <a:rPr lang="en-US" dirty="0" err="1"/>
              <a:t>Djachkovsky</a:t>
            </a:r>
            <a:r>
              <a:rPr lang="en-US" dirty="0"/>
              <a:t> and Popova 2014). Alaas presents a highly productive ecosystem and a source of forage for horse and cattle (Crate et al. 2017; Fig. 2).Horse and cattle breeding are traditional subsistence economies for Sakha people which provide food, transportation, clothing, social and cultural well-being, identity as well as income (Maj 2009). Moreover, Alaas is a living space for ﬁshing, hunting and gathering which also present an important traditional practice for Sakha people. Sakha people have been cattle and horse breeders for centuries, and, therefore, Alaas as a hay harvesting and grazing ﬁeld played an important role in Sakha livelihoods. However, Alaas was not only a utilitarian place but also, and most importantly, a spiritual and sacred space with </a:t>
            </a:r>
            <a:r>
              <a:rPr lang="en-US" dirty="0" err="1"/>
              <a:t>ichchi</a:t>
            </a:r>
            <a:r>
              <a:rPr lang="en-US" dirty="0"/>
              <a:t> (spirits), more-than-human beings, animate and inanimate. </a:t>
            </a:r>
          </a:p>
        </p:txBody>
      </p:sp>
      <p:sp>
        <p:nvSpPr>
          <p:cNvPr id="4" name="Slide Number Placeholder 3">
            <a:extLst>
              <a:ext uri="{FF2B5EF4-FFF2-40B4-BE49-F238E27FC236}">
                <a16:creationId xmlns:a16="http://schemas.microsoft.com/office/drawing/2014/main" id="{1487542D-3009-3CD8-2E1D-6B5EA313FF76}"/>
              </a:ext>
            </a:extLst>
          </p:cNvPr>
          <p:cNvSpPr>
            <a:spLocks noGrp="1"/>
          </p:cNvSpPr>
          <p:nvPr>
            <p:ph type="sldNum" sz="quarter" idx="5"/>
          </p:nvPr>
        </p:nvSpPr>
        <p:spPr/>
        <p:txBody>
          <a:bodyPr/>
          <a:lstStyle/>
          <a:p>
            <a:fld id="{85D0DACE-38E0-42D2-9336-2B707D34BC6D}" type="slidenum">
              <a:rPr lang="en-US" smtClean="0"/>
              <a:t>11</a:t>
            </a:fld>
            <a:endParaRPr lang="en-US"/>
          </a:p>
        </p:txBody>
      </p:sp>
    </p:spTree>
    <p:extLst>
      <p:ext uri="{BB962C8B-B14F-4D97-AF65-F5344CB8AC3E}">
        <p14:creationId xmlns:p14="http://schemas.microsoft.com/office/powerpoint/2010/main" val="2757479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10D76-0E20-9A39-B132-E772A59622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D8E57-FF22-2A50-17AA-4EAB19D6CDE8}"/>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9F682E45-3813-0A43-858E-2B97977FF6F0}"/>
              </a:ext>
            </a:extLst>
          </p:cNvPr>
          <p:cNvSpPr>
            <a:spLocks noGrp="1"/>
          </p:cNvSpPr>
          <p:nvPr>
            <p:ph type="body" idx="1"/>
          </p:nvPr>
        </p:nvSpPr>
        <p:spPr/>
        <p:txBody>
          <a:bodyPr/>
          <a:lstStyle/>
          <a:p>
            <a:pPr rtl="0"/>
            <a:r>
              <a:rPr lang="en-US" dirty="0"/>
              <a:t>Cattle and horse breeding is continuing to decline these days due to climate change and high expenses (</a:t>
            </a:r>
            <a:r>
              <a:rPr lang="en-US" dirty="0" err="1"/>
              <a:t>Solovieva</a:t>
            </a:r>
            <a:r>
              <a:rPr lang="en-US" dirty="0"/>
              <a:t> 2021; Ksenofontov and Petrov 2024). Hay harvesting ﬁelds are often times water-logged as a result of permafrost thaw and many households discontinue practicing cattle breeding (Crate 2018). Therefore, Alaas may have lost its previous practical and economic meaning and tends to be used largely as a cultural, spiritual, and identity reconstruction space in the contemporary context of climate change, market economy, urbanization, and globalization.</a:t>
            </a:r>
          </a:p>
        </p:txBody>
      </p:sp>
      <p:sp>
        <p:nvSpPr>
          <p:cNvPr id="4" name="Slide Number Placeholder 3">
            <a:extLst>
              <a:ext uri="{FF2B5EF4-FFF2-40B4-BE49-F238E27FC236}">
                <a16:creationId xmlns:a16="http://schemas.microsoft.com/office/drawing/2014/main" id="{53470C83-DF6C-3E54-3A21-917400DE97BD}"/>
              </a:ext>
            </a:extLst>
          </p:cNvPr>
          <p:cNvSpPr>
            <a:spLocks noGrp="1"/>
          </p:cNvSpPr>
          <p:nvPr>
            <p:ph type="sldNum" sz="quarter" idx="5"/>
          </p:nvPr>
        </p:nvSpPr>
        <p:spPr/>
        <p:txBody>
          <a:bodyPr/>
          <a:lstStyle/>
          <a:p>
            <a:fld id="{85D0DACE-38E0-42D2-9336-2B707D34BC6D}" type="slidenum">
              <a:rPr lang="en-US" smtClean="0"/>
              <a:t>12</a:t>
            </a:fld>
            <a:endParaRPr lang="en-US"/>
          </a:p>
        </p:txBody>
      </p:sp>
    </p:spTree>
    <p:extLst>
      <p:ext uri="{BB962C8B-B14F-4D97-AF65-F5344CB8AC3E}">
        <p14:creationId xmlns:p14="http://schemas.microsoft.com/office/powerpoint/2010/main" val="2494808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C0140-8996-0594-AD5B-94F3343584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7B989-F473-8BB0-C4E1-EB57B1A5ACC1}"/>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4FE1B393-DF1F-B174-0099-EBF6F77E13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research is based in Sakha Sire as we call our homeland or Sakha Republic as it is called officially. It is located in NE Siberia, and it is the largest province in Russia with a territory of 3 </a:t>
            </a:r>
            <a:r>
              <a:rPr lang="en-US" dirty="0" err="1"/>
              <a:t>mln</a:t>
            </a:r>
            <a:r>
              <a:rPr lang="en-US" dirty="0"/>
              <a:t> sq km. However, the population is scarce with only 1 million people half of whom are Indigenous. Chukchi, Evenki, Eveny, </a:t>
            </a:r>
            <a:r>
              <a:rPr lang="en-US" dirty="0" err="1"/>
              <a:t>Dolgans</a:t>
            </a:r>
            <a:r>
              <a:rPr lang="en-US" dirty="0"/>
              <a:t>, Sakha and </a:t>
            </a:r>
            <a:r>
              <a:rPr lang="en-US" dirty="0" err="1"/>
              <a:t>Yukaghirs</a:t>
            </a:r>
            <a:r>
              <a:rPr lang="en-US" dirty="0"/>
              <a:t> are Indigenous groups who inhabit our region, and Sakha being the largest one. </a:t>
            </a:r>
          </a:p>
        </p:txBody>
      </p:sp>
      <p:sp>
        <p:nvSpPr>
          <p:cNvPr id="4" name="Slide Number Placeholder 3">
            <a:extLst>
              <a:ext uri="{FF2B5EF4-FFF2-40B4-BE49-F238E27FC236}">
                <a16:creationId xmlns:a16="http://schemas.microsoft.com/office/drawing/2014/main" id="{CA0DC4FE-FF73-9A27-E496-C07221033C7E}"/>
              </a:ext>
            </a:extLst>
          </p:cNvPr>
          <p:cNvSpPr>
            <a:spLocks noGrp="1"/>
          </p:cNvSpPr>
          <p:nvPr>
            <p:ph type="sldNum" sz="quarter" idx="5"/>
          </p:nvPr>
        </p:nvSpPr>
        <p:spPr/>
        <p:txBody>
          <a:bodyPr/>
          <a:lstStyle/>
          <a:p>
            <a:fld id="{85D0DACE-38E0-42D2-9336-2B707D34BC6D}" type="slidenum">
              <a:rPr lang="en-US" smtClean="0"/>
              <a:t>13</a:t>
            </a:fld>
            <a:endParaRPr lang="en-US"/>
          </a:p>
        </p:txBody>
      </p:sp>
    </p:spTree>
    <p:extLst>
      <p:ext uri="{BB962C8B-B14F-4D97-AF65-F5344CB8AC3E}">
        <p14:creationId xmlns:p14="http://schemas.microsoft.com/office/powerpoint/2010/main" val="3168495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7FD5D-8EEE-207E-8D1C-688A77839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B2B28-DC1C-8518-9799-B6BCE3E93B3D}"/>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47E6051D-92D6-2D17-496D-A50D3A7A991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Horse is one of the main </a:t>
            </a:r>
            <a:r>
              <a:rPr lang="en-US" sz="1200" b="0" i="0" u="none" strike="noStrike" kern="1200" dirty="0" err="1">
                <a:solidFill>
                  <a:schemeClr val="tx1"/>
                </a:solidFill>
                <a:effectLst/>
                <a:latin typeface="+mn-lt"/>
                <a:ea typeface="+mn-ea"/>
                <a:cs typeface="+mn-cs"/>
              </a:rPr>
              <a:t>inhabitans</a:t>
            </a:r>
            <a:r>
              <a:rPr lang="en-US" sz="1200" b="0" i="0" u="none" strike="noStrike" kern="1200" dirty="0">
                <a:solidFill>
                  <a:schemeClr val="tx1"/>
                </a:solidFill>
                <a:effectLst/>
                <a:latin typeface="+mn-lt"/>
                <a:ea typeface="+mn-ea"/>
                <a:cs typeface="+mn-cs"/>
              </a:rPr>
              <a:t> of Alaas. A horse is an important relative for us which helps us in our livelihoods as a food, transportation, clothes, medicine, cultural and spiritual well-being.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Sometimes we call ourselves “</a:t>
            </a:r>
            <a:r>
              <a:rPr lang="en-US" sz="1200" b="0" i="0" u="none" strike="noStrike" kern="1200" dirty="0" err="1">
                <a:solidFill>
                  <a:schemeClr val="tx1"/>
                </a:solidFill>
                <a:effectLst/>
                <a:latin typeface="+mn-lt"/>
                <a:ea typeface="+mn-ea"/>
                <a:cs typeface="+mn-cs"/>
              </a:rPr>
              <a:t>Johogoi</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ogholoro</a:t>
            </a:r>
            <a:r>
              <a:rPr lang="en-US" sz="1200" b="0" i="0" u="none" strike="noStrike" kern="1200" dirty="0">
                <a:solidFill>
                  <a:schemeClr val="tx1"/>
                </a:solidFill>
                <a:effectLst/>
                <a:latin typeface="+mn-lt"/>
                <a:ea typeface="+mn-ea"/>
                <a:cs typeface="+mn-cs"/>
              </a:rPr>
              <a:t>” which means children of the horse where </a:t>
            </a:r>
            <a:r>
              <a:rPr lang="en-US" sz="1200" b="0" i="0" u="none" strike="noStrike" kern="1200" dirty="0" err="1">
                <a:solidFill>
                  <a:schemeClr val="tx1"/>
                </a:solidFill>
                <a:effectLst/>
                <a:latin typeface="+mn-lt"/>
                <a:ea typeface="+mn-ea"/>
                <a:cs typeface="+mn-cs"/>
              </a:rPr>
              <a:t>Johogoi</a:t>
            </a:r>
            <a:r>
              <a:rPr lang="en-US" sz="1200" b="0" i="0" u="none" strike="noStrike" kern="1200" dirty="0">
                <a:solidFill>
                  <a:schemeClr val="tx1"/>
                </a:solidFill>
                <a:effectLst/>
                <a:latin typeface="+mn-lt"/>
                <a:ea typeface="+mn-ea"/>
                <a:cs typeface="+mn-cs"/>
              </a:rPr>
              <a:t> is a horse.  It is one of the major deities to which we pray and we call it “</a:t>
            </a:r>
            <a:r>
              <a:rPr lang="en-US" sz="1200" b="0" i="0" u="none" strike="noStrike" kern="1200" dirty="0" err="1">
                <a:solidFill>
                  <a:schemeClr val="tx1"/>
                </a:solidFill>
                <a:effectLst/>
                <a:latin typeface="+mn-lt"/>
                <a:ea typeface="+mn-ea"/>
                <a:cs typeface="+mn-cs"/>
              </a:rPr>
              <a:t>Johogoi</a:t>
            </a:r>
            <a:r>
              <a:rPr lang="en-US" sz="1200" b="0" i="0" u="none" strike="noStrike" kern="1200" dirty="0">
                <a:solidFill>
                  <a:schemeClr val="tx1"/>
                </a:solidFill>
                <a:effectLst/>
                <a:latin typeface="+mn-lt"/>
                <a:ea typeface="+mn-ea"/>
                <a:cs typeface="+mn-cs"/>
              </a:rPr>
              <a:t> Aiyy”. </a:t>
            </a:r>
            <a:endParaRPr lang="en-US" dirty="0"/>
          </a:p>
        </p:txBody>
      </p:sp>
      <p:sp>
        <p:nvSpPr>
          <p:cNvPr id="4" name="Slide Number Placeholder 3">
            <a:extLst>
              <a:ext uri="{FF2B5EF4-FFF2-40B4-BE49-F238E27FC236}">
                <a16:creationId xmlns:a16="http://schemas.microsoft.com/office/drawing/2014/main" id="{748D7790-D011-C083-5757-CAE7618F22B0}"/>
              </a:ext>
            </a:extLst>
          </p:cNvPr>
          <p:cNvSpPr>
            <a:spLocks noGrp="1"/>
          </p:cNvSpPr>
          <p:nvPr>
            <p:ph type="sldNum" sz="quarter" idx="5"/>
          </p:nvPr>
        </p:nvSpPr>
        <p:spPr/>
        <p:txBody>
          <a:bodyPr/>
          <a:lstStyle/>
          <a:p>
            <a:fld id="{85D0DACE-38E0-42D2-9336-2B707D34BC6D}" type="slidenum">
              <a:rPr lang="en-US" smtClean="0"/>
              <a:t>14</a:t>
            </a:fld>
            <a:endParaRPr lang="en-US"/>
          </a:p>
        </p:txBody>
      </p:sp>
    </p:spTree>
    <p:extLst>
      <p:ext uri="{BB962C8B-B14F-4D97-AF65-F5344CB8AC3E}">
        <p14:creationId xmlns:p14="http://schemas.microsoft.com/office/powerpoint/2010/main" val="2763860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5FC07-D5E8-2F75-D049-6CEFE04CC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5CDAE8-E1FB-98BF-9642-008CA382789B}"/>
              </a:ext>
            </a:extLst>
          </p:cNvPr>
          <p:cNvSpPr>
            <a:spLocks noGrp="1" noRot="1" noChangeAspect="1"/>
          </p:cNvSpPr>
          <p:nvPr>
            <p:ph type="sldImg"/>
          </p:nvPr>
        </p:nvSpPr>
        <p:spPr>
          <a:xfrm>
            <a:off x="482600" y="1279525"/>
            <a:ext cx="6140450" cy="3454400"/>
          </a:xfrm>
        </p:spPr>
      </p:sp>
      <p:sp>
        <p:nvSpPr>
          <p:cNvPr id="3" name="Notes Placeholder 2">
            <a:extLst>
              <a:ext uri="{FF2B5EF4-FFF2-40B4-BE49-F238E27FC236}">
                <a16:creationId xmlns:a16="http://schemas.microsoft.com/office/drawing/2014/main" id="{4CF4B734-638C-04C2-9613-DB43C52C27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bull is also a spiritual animal to live in </a:t>
            </a:r>
            <a:r>
              <a:rPr lang="en-US" sz="1200" b="0" i="1" kern="1200" dirty="0">
                <a:solidFill>
                  <a:schemeClr val="tx1"/>
                </a:solidFill>
                <a:effectLst/>
                <a:latin typeface="+mn-lt"/>
                <a:ea typeface="+mn-ea"/>
                <a:cs typeface="+mn-cs"/>
              </a:rPr>
              <a:t>Alaas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Jyl </a:t>
            </a:r>
            <a:r>
              <a:rPr lang="en-US" sz="1200" b="0" i="1" kern="1200" dirty="0" err="1">
                <a:solidFill>
                  <a:schemeClr val="tx1"/>
                </a:solidFill>
                <a:effectLst/>
                <a:latin typeface="+mn-lt"/>
                <a:ea typeface="+mn-ea"/>
                <a:cs typeface="+mn-cs"/>
              </a:rPr>
              <a:t>Oghuha</a:t>
            </a:r>
            <a:r>
              <a:rPr lang="en-US" sz="1200" b="0" i="0" kern="1200" dirty="0">
                <a:solidFill>
                  <a:schemeClr val="tx1"/>
                </a:solidFill>
                <a:effectLst/>
                <a:latin typeface="+mn-lt"/>
                <a:ea typeface="+mn-ea"/>
                <a:cs typeface="+mn-cs"/>
              </a:rPr>
              <a:t> (the Bull of winter) is a personified white bull with blue spots, big horns and cold breath who arrives at Sakha Sire in early December and holds cold temperatures until late February. It is believed that with the bull's each horn and head's loss the warm spring advents closer. Therefore, </a:t>
            </a:r>
            <a:r>
              <a:rPr lang="en-US" sz="1200" b="0" i="1" kern="1200" dirty="0">
                <a:solidFill>
                  <a:schemeClr val="tx1"/>
                </a:solidFill>
                <a:effectLst/>
                <a:latin typeface="+mn-lt"/>
                <a:ea typeface="+mn-ea"/>
                <a:cs typeface="+mn-cs"/>
              </a:rPr>
              <a:t>Alaas</a:t>
            </a:r>
            <a:r>
              <a:rPr lang="en-US" sz="1200" b="0" i="0" kern="1200" dirty="0">
                <a:solidFill>
                  <a:schemeClr val="tx1"/>
                </a:solidFill>
                <a:effectLst/>
                <a:latin typeface="+mn-lt"/>
                <a:ea typeface="+mn-ea"/>
                <a:cs typeface="+mn-cs"/>
              </a:rPr>
              <a:t> is located in the </a:t>
            </a:r>
            <a:r>
              <a:rPr lang="en-US" sz="1200" b="0" i="0" kern="1200" dirty="0" err="1">
                <a:solidFill>
                  <a:schemeClr val="tx1"/>
                </a:solidFill>
                <a:effectLst/>
                <a:latin typeface="+mn-lt"/>
                <a:ea typeface="+mn-ea"/>
                <a:cs typeface="+mn-cs"/>
              </a:rPr>
              <a:t>centre</a:t>
            </a:r>
            <a:r>
              <a:rPr lang="en-US" sz="1200" b="0" i="0" kern="1200" dirty="0">
                <a:solidFill>
                  <a:schemeClr val="tx1"/>
                </a:solidFill>
                <a:effectLst/>
                <a:latin typeface="+mn-lt"/>
                <a:ea typeface="+mn-ea"/>
                <a:cs typeface="+mn-cs"/>
              </a:rPr>
              <a:t> of Sakha livelihoods and cosmologies.</a:t>
            </a:r>
            <a:endParaRPr lang="en-US" dirty="0"/>
          </a:p>
        </p:txBody>
      </p:sp>
      <p:sp>
        <p:nvSpPr>
          <p:cNvPr id="4" name="Slide Number Placeholder 3">
            <a:extLst>
              <a:ext uri="{FF2B5EF4-FFF2-40B4-BE49-F238E27FC236}">
                <a16:creationId xmlns:a16="http://schemas.microsoft.com/office/drawing/2014/main" id="{0DA469BA-8457-23AE-83C8-8CC272B514BF}"/>
              </a:ext>
            </a:extLst>
          </p:cNvPr>
          <p:cNvSpPr>
            <a:spLocks noGrp="1"/>
          </p:cNvSpPr>
          <p:nvPr>
            <p:ph type="sldNum" sz="quarter" idx="5"/>
          </p:nvPr>
        </p:nvSpPr>
        <p:spPr/>
        <p:txBody>
          <a:bodyPr/>
          <a:lstStyle/>
          <a:p>
            <a:fld id="{85D0DACE-38E0-42D2-9336-2B707D34BC6D}" type="slidenum">
              <a:rPr lang="en-US" smtClean="0"/>
              <a:t>15</a:t>
            </a:fld>
            <a:endParaRPr lang="en-US"/>
          </a:p>
        </p:txBody>
      </p:sp>
    </p:spTree>
    <p:extLst>
      <p:ext uri="{BB962C8B-B14F-4D97-AF65-F5344CB8AC3E}">
        <p14:creationId xmlns:p14="http://schemas.microsoft.com/office/powerpoint/2010/main" val="3379707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2600" y="1279525"/>
            <a:ext cx="6140450" cy="3454400"/>
          </a:xfrm>
        </p:spPr>
      </p:sp>
      <p:sp>
        <p:nvSpPr>
          <p:cNvPr id="3" name="Notes Placeholder 2"/>
          <p:cNvSpPr>
            <a:spLocks noGrp="1"/>
          </p:cNvSpPr>
          <p:nvPr>
            <p:ph type="body" idx="1"/>
          </p:nvPr>
        </p:nvSpPr>
        <p:spPr/>
        <p:txBody>
          <a:bodyPr/>
          <a:lstStyle/>
          <a:p>
            <a:pPr rtl="0"/>
            <a:r>
              <a:rPr lang="en-US" dirty="0"/>
              <a:t>To decolonize borrowed Indigenous terms for the sake of science western scientists need to acknowledge that scientiﬁc appropriation took place and recognize and possibly restore the original meaning of those terms. We suggest three pathways of decolonization of such borrowed terminologies. The western science must ﬁrst acknowledge the origin and cultural meaning of the term borrowed. Acknowledgement could be followed by three pathways of decolonization. Repatriation of intangible Indigenous knowledge to communities when Indigenous terms, cultures, and ontologies must be acknowledged and returned. The second path is Indigenization or reconceptualization of Indigenous terms using original meanings. A decolonial idea would consist in adding more information about Alaas to the existing permafrost vocabulary and glossary to emphasize the sacred meaning of Alaas. And ﬁnally, the third path is the co-production of shared meanings, i.e., co-development of new meanings that result from the knowledge co-creation process between Indigenous knowledge and Western science. An Indigenous term of Alaas may be explained scientiﬁcally while keeping its sacred and spiritual meaning. </a:t>
            </a:r>
          </a:p>
        </p:txBody>
      </p:sp>
      <p:sp>
        <p:nvSpPr>
          <p:cNvPr id="4" name="Slide Number Placeholder 3"/>
          <p:cNvSpPr>
            <a:spLocks noGrp="1"/>
          </p:cNvSpPr>
          <p:nvPr>
            <p:ph type="sldNum" sz="quarter" idx="5"/>
          </p:nvPr>
        </p:nvSpPr>
        <p:spPr/>
        <p:txBody>
          <a:bodyPr/>
          <a:lstStyle/>
          <a:p>
            <a:fld id="{85D0DACE-38E0-42D2-9336-2B707D34BC6D}" type="slidenum">
              <a:rPr lang="en-US" smtClean="0"/>
              <a:t>16</a:t>
            </a:fld>
            <a:endParaRPr lang="en-US"/>
          </a:p>
        </p:txBody>
      </p:sp>
    </p:spTree>
    <p:extLst>
      <p:ext uri="{BB962C8B-B14F-4D97-AF65-F5344CB8AC3E}">
        <p14:creationId xmlns:p14="http://schemas.microsoft.com/office/powerpoint/2010/main" val="436297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0FBDFE-C587-4B4C-A407-44438C67B59E}"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t>‹#›</a:t>
            </a:fld>
            <a:endParaRPr lang="en-US"/>
          </a:p>
        </p:txBody>
      </p:sp>
    </p:spTree>
    <p:extLst>
      <p:ext uri="{BB962C8B-B14F-4D97-AF65-F5344CB8AC3E}">
        <p14:creationId xmlns:p14="http://schemas.microsoft.com/office/powerpoint/2010/main" val="1864376832"/>
      </p:ext>
    </p:extLst>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0FBDFE-C587-4B4C-A407-44438C67B59E}" type="datetime1">
              <a:rPr lang="en-US" smtClean="0"/>
              <a:t>1/29/2026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t>‹#›</a:t>
            </a:fld>
            <a:endParaRPr lang="en-US" dirty="0"/>
          </a:p>
        </p:txBody>
      </p:sp>
    </p:spTree>
    <p:extLst>
      <p:ext uri="{BB962C8B-B14F-4D97-AF65-F5344CB8AC3E}">
        <p14:creationId xmlns:p14="http://schemas.microsoft.com/office/powerpoint/2010/main" val="3744668903"/>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0FBDFE-C587-4B4C-A407-44438C67B59E}"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t>‹#›</a:t>
            </a:fld>
            <a:endParaRPr lang="en-US"/>
          </a:p>
        </p:txBody>
      </p:sp>
    </p:spTree>
    <p:extLst>
      <p:ext uri="{BB962C8B-B14F-4D97-AF65-F5344CB8AC3E}">
        <p14:creationId xmlns:p14="http://schemas.microsoft.com/office/powerpoint/2010/main" val="2448049703"/>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0FBDFE-C587-4B4C-A407-44438C67B59E}" type="datetime1">
              <a:rPr lang="en-US" smtClean="0"/>
              <a:t>1/29/2026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70B2-8BF9-45C0-BB95-33D1B9D3A854}" type="slidenum">
              <a:rPr lang="en-US" smtClean="0"/>
              <a:t>‹#›</a:t>
            </a:fld>
            <a:endParaRPr lang="en-US" dirty="0"/>
          </a:p>
        </p:txBody>
      </p:sp>
    </p:spTree>
    <p:extLst>
      <p:ext uri="{BB962C8B-B14F-4D97-AF65-F5344CB8AC3E}">
        <p14:creationId xmlns:p14="http://schemas.microsoft.com/office/powerpoint/2010/main" val="357058804"/>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0FBDFE-C587-4B4C-A407-44438C67B59E}" type="datetime1">
              <a:rPr lang="en-US" smtClean="0"/>
              <a:t>1/29/2026</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AE70B2-8BF9-45C0-BB95-33D1B9D3A854}" type="slidenum">
              <a:rPr lang="en-US" smtClean="0"/>
              <a:t>‹#›</a:t>
            </a:fld>
            <a:endParaRPr lang="en-US" dirty="0"/>
          </a:p>
        </p:txBody>
      </p:sp>
    </p:spTree>
    <p:extLst>
      <p:ext uri="{BB962C8B-B14F-4D97-AF65-F5344CB8AC3E}">
        <p14:creationId xmlns:p14="http://schemas.microsoft.com/office/powerpoint/2010/main" val="1321907443"/>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0FBDFE-C587-4B4C-A407-44438C67B59E}" type="datetime1">
              <a:rPr lang="en-US" smtClean="0"/>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AE70B2-8BF9-45C0-BB95-33D1B9D3A854}" type="slidenum">
              <a:rPr lang="en-US" smtClean="0"/>
              <a:t>‹#›</a:t>
            </a:fld>
            <a:endParaRPr lang="en-US"/>
          </a:p>
        </p:txBody>
      </p:sp>
    </p:spTree>
    <p:extLst>
      <p:ext uri="{BB962C8B-B14F-4D97-AF65-F5344CB8AC3E}">
        <p14:creationId xmlns:p14="http://schemas.microsoft.com/office/powerpoint/2010/main" val="2655124512"/>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FBDFE-C587-4B4C-A407-44438C67B59E}" type="datetime1">
              <a:rPr lang="en-US" smtClean="0"/>
              <a:t>1/29/2026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AE70B2-8BF9-45C0-BB95-33D1B9D3A854}" type="slidenum">
              <a:rPr lang="en-US" smtClean="0"/>
              <a:t>‹#›</a:t>
            </a:fld>
            <a:endParaRPr lang="en-US"/>
          </a:p>
        </p:txBody>
      </p:sp>
    </p:spTree>
    <p:extLst>
      <p:ext uri="{BB962C8B-B14F-4D97-AF65-F5344CB8AC3E}">
        <p14:creationId xmlns:p14="http://schemas.microsoft.com/office/powerpoint/2010/main" val="269513643"/>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0FBDFE-C587-4B4C-A407-44438C67B59E}" type="datetime1">
              <a:rPr lang="en-US" smtClean="0"/>
              <a:t>1/29/2026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70B2-8BF9-45C0-BB95-33D1B9D3A854}" type="slidenum">
              <a:rPr lang="en-US" smtClean="0"/>
              <a:t>‹#›</a:t>
            </a:fld>
            <a:endParaRPr lang="en-US" dirty="0"/>
          </a:p>
        </p:txBody>
      </p:sp>
    </p:spTree>
    <p:extLst>
      <p:ext uri="{BB962C8B-B14F-4D97-AF65-F5344CB8AC3E}">
        <p14:creationId xmlns:p14="http://schemas.microsoft.com/office/powerpoint/2010/main" val="2010910681"/>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0FBDFE-C587-4B4C-A407-44438C67B59E}" type="datetime1">
              <a:rPr lang="en-US" smtClean="0"/>
              <a:t>1/29/2026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70B2-8BF9-45C0-BB95-33D1B9D3A854}" type="slidenum">
              <a:rPr lang="en-US" smtClean="0"/>
              <a:t>‹#›</a:t>
            </a:fld>
            <a:endParaRPr lang="en-US" dirty="0"/>
          </a:p>
        </p:txBody>
      </p:sp>
    </p:spTree>
    <p:extLst>
      <p:ext uri="{BB962C8B-B14F-4D97-AF65-F5344CB8AC3E}">
        <p14:creationId xmlns:p14="http://schemas.microsoft.com/office/powerpoint/2010/main" val="1699118137"/>
      </p:ext>
    </p:extLst>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0FBDFE-C587-4B4C-A407-44438C67B59E}" type="datetime1">
              <a:rPr lang="en-US" smtClean="0"/>
              <a:t>1/29/2026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t>‹#›</a:t>
            </a:fld>
            <a:endParaRPr lang="en-US" dirty="0"/>
          </a:p>
        </p:txBody>
      </p:sp>
    </p:spTree>
    <p:extLst>
      <p:ext uri="{BB962C8B-B14F-4D97-AF65-F5344CB8AC3E}">
        <p14:creationId xmlns:p14="http://schemas.microsoft.com/office/powerpoint/2010/main" val="289605003"/>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0FBDFE-C587-4B4C-A407-44438C67B59E}" type="datetime1">
              <a:rPr lang="en-US" smtClean="0"/>
              <a:t>1/29/2026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70B2-8BF9-45C0-BB95-33D1B9D3A854}" type="slidenum">
              <a:rPr lang="en-US" smtClean="0"/>
              <a:t>‹#›</a:t>
            </a:fld>
            <a:endParaRPr lang="en-US" dirty="0"/>
          </a:p>
        </p:txBody>
      </p:sp>
    </p:spTree>
    <p:extLst>
      <p:ext uri="{BB962C8B-B14F-4D97-AF65-F5344CB8AC3E}">
        <p14:creationId xmlns:p14="http://schemas.microsoft.com/office/powerpoint/2010/main" val="2009775011"/>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0FBDFE-C587-4B4C-A407-44438C67B59E}" type="datetime1">
              <a:rPr lang="en-US" smtClean="0"/>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AE70B2-8BF9-45C0-BB95-33D1B9D3A854}" type="slidenum">
              <a:rPr lang="en-US" smtClean="0"/>
              <a:t>‹#›</a:t>
            </a:fld>
            <a:endParaRPr lang="en-US"/>
          </a:p>
        </p:txBody>
      </p:sp>
      <p:sp>
        <p:nvSpPr>
          <p:cNvPr id="7" name="Content Placeholder 6"/>
          <p:cNvSpPr>
            <a:spLocks noGrp="1"/>
          </p:cNvSpPr>
          <p:nvPr>
            <p:ph sz="quarter" idx="13"/>
          </p:nvPr>
        </p:nvSpPr>
        <p:spPr>
          <a:xfrm>
            <a:off x="838200" y="551547"/>
            <a:ext cx="10515600" cy="5558971"/>
          </a:xfrm>
        </p:spPr>
        <p:txBody>
          <a:bodyPr/>
          <a:lstStyle/>
          <a:p>
            <a:pPr lvl="0"/>
            <a:r>
              <a:rPr lang="en-US" dirty="0">
                <a:sym typeface="+mn-ea"/>
              </a:rPr>
              <a:t>Click to edit Master text styles</a:t>
            </a:r>
            <a:endParaRPr lang="en-US" dirty="0"/>
          </a:p>
          <a:p>
            <a:pPr lvl="1"/>
            <a:r>
              <a:rPr lang="en-US" dirty="0">
                <a:sym typeface="+mn-ea"/>
              </a:rPr>
              <a:t>Second level</a:t>
            </a:r>
            <a:endParaRPr lang="en-US" dirty="0"/>
          </a:p>
          <a:p>
            <a:pPr lvl="2"/>
            <a:r>
              <a:rPr lang="en-US" dirty="0">
                <a:sym typeface="+mn-ea"/>
              </a:rPr>
              <a:t>Third level</a:t>
            </a:r>
            <a:endParaRPr lang="en-US" dirty="0"/>
          </a:p>
          <a:p>
            <a:pPr lvl="3"/>
            <a:r>
              <a:rPr lang="en-US" dirty="0">
                <a:sym typeface="+mn-ea"/>
              </a:rPr>
              <a:t>Fourth level</a:t>
            </a:r>
            <a:endParaRPr lang="en-US" dirty="0"/>
          </a:p>
          <a:p>
            <a:pPr lvl="4"/>
            <a:r>
              <a:rPr lang="en-US" dirty="0">
                <a:sym typeface="+mn-ea"/>
              </a:rPr>
              <a:t>Fifth level</a:t>
            </a:r>
            <a:endParaRPr lang="en-US" dirty="0"/>
          </a:p>
        </p:txBody>
      </p:sp>
    </p:spTree>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0FBDFE-C587-4B4C-A407-44438C67B59E}" type="datetime1">
              <a:rPr lang="en-US" smtClean="0"/>
              <a:t>1/29/2026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E70B2-8BF9-45C0-BB95-33D1B9D3A854}" type="slidenum">
              <a:rPr lang="en-US" smtClean="0"/>
              <a:t>‹#›</a:t>
            </a:fld>
            <a:endParaRPr lang="en-US" dirty="0"/>
          </a:p>
        </p:txBody>
      </p:sp>
    </p:spTree>
    <p:extLst>
      <p:ext uri="{BB962C8B-B14F-4D97-AF65-F5344CB8AC3E}">
        <p14:creationId xmlns:p14="http://schemas.microsoft.com/office/powerpoint/2010/main" val="3077217723"/>
      </p:ext>
    </p:extLst>
  </p:cSld>
  <p:clrMap bg1="lt1" tx1="dk1" bg2="lt2" tx2="dk2" accent1="accent1" accent2="accent2" accent3="accent3" accent4="accent4" accent5="accent5" accent6="accent6" hlink="hlink" folHlink="folHlink"/>
  <p:sldLayoutIdLst>
    <p:sldLayoutId id="2147484772" r:id="rId1"/>
    <p:sldLayoutId id="2147484773" r:id="rId2"/>
    <p:sldLayoutId id="2147484774" r:id="rId3"/>
    <p:sldLayoutId id="2147484775" r:id="rId4"/>
    <p:sldLayoutId id="2147484776" r:id="rId5"/>
    <p:sldLayoutId id="2147484777" r:id="rId6"/>
    <p:sldLayoutId id="2147484778" r:id="rId7"/>
    <p:sldLayoutId id="2147484779" r:id="rId8"/>
    <p:sldLayoutId id="2147484780" r:id="rId9"/>
    <p:sldLayoutId id="2147484781" r:id="rId10"/>
    <p:sldLayoutId id="2147484782" r:id="rId11"/>
    <p:sldLayoutId id="2147483658"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017254" y="525439"/>
            <a:ext cx="3336545" cy="1657614"/>
          </a:xfrm>
        </p:spPr>
        <p:txBody>
          <a:bodyPr vert="horz" lIns="91440" tIns="45720" rIns="91440" bIns="45720" rtlCol="0" anchor="ctr">
            <a:normAutofit/>
          </a:bodyPr>
          <a:lstStyle/>
          <a:p>
            <a:r>
              <a:rPr lang="en-US" sz="3600" b="1" kern="1200" dirty="0">
                <a:solidFill>
                  <a:schemeClr val="bg1"/>
                </a:solidFill>
                <a:latin typeface="+mj-lt"/>
                <a:ea typeface="+mj-ea"/>
                <a:cs typeface="+mj-cs"/>
              </a:rPr>
              <a:t>2025 Arctic research updates </a:t>
            </a:r>
          </a:p>
        </p:txBody>
      </p:sp>
      <p:pic>
        <p:nvPicPr>
          <p:cNvPr id="7" name="Picture 6">
            <a:extLst>
              <a:ext uri="{FF2B5EF4-FFF2-40B4-BE49-F238E27FC236}">
                <a16:creationId xmlns:a16="http://schemas.microsoft.com/office/drawing/2014/main" id="{759B8D48-6640-EEB3-88B1-701D7B6ED5D2}"/>
              </a:ext>
            </a:extLst>
          </p:cNvPr>
          <p:cNvPicPr>
            <a:picLocks noChangeAspect="1"/>
          </p:cNvPicPr>
          <p:nvPr/>
        </p:nvPicPr>
        <p:blipFill>
          <a:blip r:embed="rId3" cstate="print">
            <a:extLst>
              <a:ext uri="{28A0092B-C50C-407E-A947-70E740481C1C}">
                <a14:useLocalDpi xmlns:a14="http://schemas.microsoft.com/office/drawing/2010/main" val="0"/>
              </a:ext>
            </a:extLst>
          </a:blip>
          <a:srcRect t="3645" r="-4" b="16595"/>
          <a:stretch>
            <a:fillRect/>
          </a:stretch>
        </p:blipFill>
        <p:spPr>
          <a:xfrm>
            <a:off x="1" y="-1"/>
            <a:ext cx="3719750" cy="2225041"/>
          </a:xfrm>
          <a:prstGeom prst="rect">
            <a:avLst/>
          </a:prstGeom>
        </p:spPr>
      </p:pic>
      <p:pic>
        <p:nvPicPr>
          <p:cNvPr id="13" name="Picture 12">
            <a:extLst>
              <a:ext uri="{FF2B5EF4-FFF2-40B4-BE49-F238E27FC236}">
                <a16:creationId xmlns:a16="http://schemas.microsoft.com/office/drawing/2014/main" id="{A8B5D721-0EF4-9D2C-B3E8-6237E95E6317}"/>
              </a:ext>
            </a:extLst>
          </p:cNvPr>
          <p:cNvPicPr>
            <a:picLocks noChangeAspect="1"/>
          </p:cNvPicPr>
          <p:nvPr/>
        </p:nvPicPr>
        <p:blipFill>
          <a:blip r:embed="rId4" cstate="print">
            <a:extLst>
              <a:ext uri="{28A0092B-C50C-407E-A947-70E740481C1C}">
                <a14:useLocalDpi xmlns:a14="http://schemas.microsoft.com/office/drawing/2010/main" val="0"/>
              </a:ext>
            </a:extLst>
          </a:blip>
          <a:srcRect t="32363" r="-1" b="21927"/>
          <a:stretch>
            <a:fillRect/>
          </a:stretch>
        </p:blipFill>
        <p:spPr>
          <a:xfrm>
            <a:off x="3811189" y="-16426"/>
            <a:ext cx="3719752" cy="2267032"/>
          </a:xfrm>
          <a:prstGeom prst="rect">
            <a:avLst/>
          </a:prstGeom>
        </p:spPr>
      </p:pic>
      <p:pic>
        <p:nvPicPr>
          <p:cNvPr id="15" name="Picture 14">
            <a:extLst>
              <a:ext uri="{FF2B5EF4-FFF2-40B4-BE49-F238E27FC236}">
                <a16:creationId xmlns:a16="http://schemas.microsoft.com/office/drawing/2014/main" id="{A9303B13-BC1D-B7D0-485A-15DBF567E687}"/>
              </a:ext>
            </a:extLst>
          </p:cNvPr>
          <p:cNvPicPr>
            <a:picLocks noChangeAspect="1"/>
          </p:cNvPicPr>
          <p:nvPr/>
        </p:nvPicPr>
        <p:blipFill>
          <a:blip r:embed="rId5" cstate="print">
            <a:extLst>
              <a:ext uri="{28A0092B-C50C-407E-A947-70E740481C1C}">
                <a14:useLocalDpi xmlns:a14="http://schemas.microsoft.com/office/drawing/2010/main" val="0"/>
              </a:ext>
            </a:extLst>
          </a:blip>
          <a:srcRect t="10417" r="-3" b="10413"/>
          <a:stretch>
            <a:fillRect/>
          </a:stretch>
        </p:blipFill>
        <p:spPr>
          <a:xfrm>
            <a:off x="20" y="2316480"/>
            <a:ext cx="3719729" cy="2208616"/>
          </a:xfrm>
          <a:prstGeom prst="rect">
            <a:avLst/>
          </a:prstGeom>
        </p:spPr>
      </p:pic>
      <p:pic>
        <p:nvPicPr>
          <p:cNvPr id="19" name="Picture 18">
            <a:extLst>
              <a:ext uri="{FF2B5EF4-FFF2-40B4-BE49-F238E27FC236}">
                <a16:creationId xmlns:a16="http://schemas.microsoft.com/office/drawing/2014/main" id="{AA2FCB6E-A7AC-29BC-9343-8374134283A4}"/>
              </a:ext>
            </a:extLst>
          </p:cNvPr>
          <p:cNvPicPr>
            <a:picLocks noChangeAspect="1"/>
          </p:cNvPicPr>
          <p:nvPr/>
        </p:nvPicPr>
        <p:blipFill>
          <a:blip r:embed="rId6" cstate="print">
            <a:extLst>
              <a:ext uri="{28A0092B-C50C-407E-A947-70E740481C1C}">
                <a14:useLocalDpi xmlns:a14="http://schemas.microsoft.com/office/drawing/2010/main" val="0"/>
              </a:ext>
            </a:extLst>
          </a:blip>
          <a:srcRect t="20834" r="-4" b="-4"/>
          <a:stretch>
            <a:fillRect/>
          </a:stretch>
        </p:blipFill>
        <p:spPr>
          <a:xfrm>
            <a:off x="3811189" y="2316480"/>
            <a:ext cx="3719748" cy="2208617"/>
          </a:xfrm>
          <a:prstGeom prst="rect">
            <a:avLst/>
          </a:prstGeom>
        </p:spPr>
      </p:pic>
      <p:pic>
        <p:nvPicPr>
          <p:cNvPr id="17" name="Picture 16">
            <a:extLst>
              <a:ext uri="{FF2B5EF4-FFF2-40B4-BE49-F238E27FC236}">
                <a16:creationId xmlns:a16="http://schemas.microsoft.com/office/drawing/2014/main" id="{D62DDF7B-7730-7AD4-FC87-CFBC0BBFA70B}"/>
              </a:ext>
            </a:extLst>
          </p:cNvPr>
          <p:cNvPicPr>
            <a:picLocks noChangeAspect="1"/>
          </p:cNvPicPr>
          <p:nvPr/>
        </p:nvPicPr>
        <p:blipFill>
          <a:blip r:embed="rId7" cstate="print">
            <a:extLst>
              <a:ext uri="{28A0092B-C50C-407E-A947-70E740481C1C}">
                <a14:useLocalDpi xmlns:a14="http://schemas.microsoft.com/office/drawing/2010/main" val="0"/>
              </a:ext>
            </a:extLst>
          </a:blip>
          <a:srcRect r="-4" b="19652"/>
          <a:stretch>
            <a:fillRect/>
          </a:stretch>
        </p:blipFill>
        <p:spPr>
          <a:xfrm>
            <a:off x="1" y="4616536"/>
            <a:ext cx="3719748" cy="2241464"/>
          </a:xfrm>
          <a:prstGeom prst="rect">
            <a:avLst/>
          </a:prstGeom>
        </p:spPr>
      </p:pic>
      <p:pic>
        <p:nvPicPr>
          <p:cNvPr id="4" name="Picture 3">
            <a:extLst>
              <a:ext uri="{FF2B5EF4-FFF2-40B4-BE49-F238E27FC236}">
                <a16:creationId xmlns:a16="http://schemas.microsoft.com/office/drawing/2014/main" id="{90ABEF73-9112-81BE-FD93-C6EDBF10A0C1}"/>
              </a:ext>
            </a:extLst>
          </p:cNvPr>
          <p:cNvPicPr>
            <a:picLocks noChangeAspect="1"/>
          </p:cNvPicPr>
          <p:nvPr/>
        </p:nvPicPr>
        <p:blipFill>
          <a:blip r:embed="rId8" cstate="print">
            <a:extLst>
              <a:ext uri="{28A0092B-C50C-407E-A947-70E740481C1C}">
                <a14:useLocalDpi xmlns:a14="http://schemas.microsoft.com/office/drawing/2010/main" val="0"/>
              </a:ext>
            </a:extLst>
          </a:blip>
          <a:srcRect r="-4" b="19324"/>
          <a:stretch>
            <a:fillRect/>
          </a:stretch>
        </p:blipFill>
        <p:spPr>
          <a:xfrm>
            <a:off x="3811189" y="4607394"/>
            <a:ext cx="3719752" cy="2250607"/>
          </a:xfrm>
          <a:prstGeom prst="rect">
            <a:avLst/>
          </a:prstGeom>
        </p:spPr>
      </p:pic>
      <p:sp>
        <p:nvSpPr>
          <p:cNvPr id="5" name="Subtitle 4"/>
          <p:cNvSpPr>
            <a:spLocks noGrp="1"/>
          </p:cNvSpPr>
          <p:nvPr>
            <p:ph type="subTitle" idx="1"/>
          </p:nvPr>
        </p:nvSpPr>
        <p:spPr>
          <a:xfrm>
            <a:off x="8017254" y="2274491"/>
            <a:ext cx="3336546" cy="3902472"/>
          </a:xfrm>
        </p:spPr>
        <p:txBody>
          <a:bodyPr vert="horz" lIns="91440" tIns="45720" rIns="91440" bIns="45720" rtlCol="0">
            <a:normAutofit/>
          </a:bodyPr>
          <a:lstStyle/>
          <a:p>
            <a:pPr algn="l">
              <a:buClr>
                <a:srgbClr val="C0C529"/>
              </a:buClr>
            </a:pPr>
            <a:r>
              <a:rPr lang="en-US" altLang="en-US" sz="2000" dirty="0">
                <a:solidFill>
                  <a:schemeClr val="bg1"/>
                </a:solidFill>
              </a:rPr>
              <a:t>Dr. Stanislav Saas Ksenofontov</a:t>
            </a:r>
          </a:p>
          <a:p>
            <a:pPr algn="l">
              <a:buClr>
                <a:srgbClr val="C0C529"/>
              </a:buClr>
            </a:pPr>
            <a:r>
              <a:rPr lang="en-US" altLang="en-US" sz="2000" dirty="0" err="1">
                <a:solidFill>
                  <a:schemeClr val="bg1"/>
                </a:solidFill>
              </a:rPr>
              <a:t>ARCTICentre</a:t>
            </a:r>
            <a:r>
              <a:rPr lang="en-US" altLang="en-US" sz="2000" dirty="0">
                <a:solidFill>
                  <a:schemeClr val="bg1"/>
                </a:solidFill>
              </a:rPr>
              <a:t>, UNI</a:t>
            </a:r>
          </a:p>
          <a:p>
            <a:pPr algn="l">
              <a:buClr>
                <a:srgbClr val="C0C529"/>
              </a:buClr>
            </a:pPr>
            <a:r>
              <a:rPr lang="en-US" altLang="en-US" sz="2000" dirty="0">
                <a:solidFill>
                  <a:schemeClr val="bg1"/>
                </a:solidFill>
              </a:rPr>
              <a:t>Arctic Day  </a:t>
            </a:r>
          </a:p>
          <a:p>
            <a:pPr algn="l">
              <a:buClr>
                <a:srgbClr val="C0C529"/>
              </a:buClr>
            </a:pPr>
            <a:r>
              <a:rPr lang="en-US" altLang="en-US" sz="2000" dirty="0">
                <a:solidFill>
                  <a:schemeClr val="bg1"/>
                </a:solidFill>
              </a:rPr>
              <a:t>30 January 2026</a:t>
            </a:r>
          </a:p>
          <a:p>
            <a:pPr indent="-228600" algn="l">
              <a:buClr>
                <a:srgbClr val="C0C529"/>
              </a:buClr>
              <a:buFont typeface="Arial" panose="020B0604020202020204" pitchFamily="34" charset="0"/>
              <a:buChar char="•"/>
            </a:pPr>
            <a:endParaRPr lang="en-US" altLang="en-US" sz="2000" dirty="0"/>
          </a:p>
          <a:p>
            <a:pPr indent="-228600" algn="l">
              <a:buClr>
                <a:srgbClr val="C0C529"/>
              </a:buClr>
              <a:buFont typeface="Arial" panose="020B0604020202020204" pitchFamily="34" charset="0"/>
              <a:buChar char="•"/>
            </a:pPr>
            <a:endParaRPr lang="en-US" altLang="en-US" sz="2000" dirty="0"/>
          </a:p>
          <a:p>
            <a:pPr indent="-228600" algn="l">
              <a:buClr>
                <a:srgbClr val="C0C529"/>
              </a:buClr>
              <a:buFont typeface="Arial" panose="020B0604020202020204" pitchFamily="34" charset="0"/>
              <a:buChar char="•"/>
            </a:pPr>
            <a:endParaRPr lang="en-US" altLang="en-US" sz="2000" dirty="0"/>
          </a:p>
          <a:p>
            <a:pPr indent="-228600" algn="l">
              <a:buClr>
                <a:srgbClr val="C0C529"/>
              </a:buClr>
              <a:buFont typeface="Arial" panose="020B0604020202020204" pitchFamily="34" charset="0"/>
              <a:buChar char="•"/>
            </a:pPr>
            <a:endParaRPr lang="en-US" altLang="en-US" sz="2000" dirty="0"/>
          </a:p>
          <a:p>
            <a:pPr indent="-228600" algn="l">
              <a:buClr>
                <a:srgbClr val="C0C529"/>
              </a:buClr>
              <a:buFont typeface="Arial" panose="020B0604020202020204" pitchFamily="34" charset="0"/>
              <a:buChar char="•"/>
            </a:pPr>
            <a:endParaRPr lang="en-US" altLang="en-US" sz="2000" dirty="0"/>
          </a:p>
        </p:txBody>
      </p:sp>
      <p:sp>
        <p:nvSpPr>
          <p:cNvPr id="12" name="Замещающий номер слайда 11"/>
          <p:cNvSpPr>
            <a:spLocks noGrp="1"/>
          </p:cNvSpPr>
          <p:nvPr>
            <p:ph type="sldNum" sz="quarter" idx="12"/>
          </p:nvPr>
        </p:nvSpPr>
        <p:spPr>
          <a:xfrm>
            <a:off x="11210544" y="6356350"/>
            <a:ext cx="572069" cy="365125"/>
          </a:xfrm>
        </p:spPr>
        <p:txBody>
          <a:bodyPr vert="horz" lIns="91440" tIns="45720" rIns="91440" bIns="45720" rtlCol="0" anchor="ctr">
            <a:normAutofit/>
          </a:bodyPr>
          <a:lstStyle/>
          <a:p>
            <a:pPr defTabSz="914400">
              <a:spcAft>
                <a:spcPts val="600"/>
              </a:spcAft>
              <a:defRPr/>
            </a:pPr>
            <a:fld id="{49AE70B2-8BF9-45C0-BB95-33D1B9D3A854}" type="slidenum">
              <a:rPr lang="en-US">
                <a:solidFill>
                  <a:schemeClr val="tx1">
                    <a:lumMod val="75000"/>
                    <a:lumOff val="25000"/>
                  </a:schemeClr>
                </a:solidFill>
              </a:rPr>
              <a:pPr defTabSz="914400">
                <a:spcAft>
                  <a:spcPts val="600"/>
                </a:spcAft>
                <a:defRPr/>
              </a:pPr>
              <a:t>1</a:t>
            </a:fld>
            <a:endParaRPr lang="en-US">
              <a:solidFill>
                <a:schemeClr val="tx1">
                  <a:lumMod val="75000"/>
                  <a:lumOff val="25000"/>
                </a:schemeClr>
              </a:solidFill>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0648"/>
    </mc:Choice>
    <mc:Fallback xmlns="">
      <p:transition spd="slow" advTm="2064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A72DE7-FA8A-EC86-4986-8770C2FB35F9}"/>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4069EC2-7CD8-49D7-5112-B15DC49FC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1F79D0AC-9C10-4034-9FB4-96A782A48A86}"/>
              </a:ext>
            </a:extLst>
          </p:cNvPr>
          <p:cNvSpPr>
            <a:spLocks noGrp="1"/>
          </p:cNvSpPr>
          <p:nvPr>
            <p:ph type="title"/>
          </p:nvPr>
        </p:nvSpPr>
        <p:spPr>
          <a:xfrm>
            <a:off x="630936" y="639520"/>
            <a:ext cx="3429000" cy="1719072"/>
          </a:xfrm>
        </p:spPr>
        <p:txBody>
          <a:bodyPr vert="horz" lIns="91440" tIns="45720" rIns="91440" bIns="45720" rtlCol="0" anchor="b">
            <a:normAutofit/>
          </a:bodyPr>
          <a:lstStyle/>
          <a:p>
            <a:pPr algn="ctr"/>
            <a:r>
              <a:rPr lang="en-US" altLang="ru-RU" spc="-120" dirty="0"/>
              <a:t>Arctic research update</a:t>
            </a:r>
            <a:endParaRPr lang="en-US" altLang="ru-RU" kern="1200" spc="-120" baseline="0" dirty="0">
              <a:solidFill>
                <a:schemeClr val="tx1"/>
              </a:solidFill>
              <a:latin typeface="+mj-lt"/>
              <a:ea typeface="+mj-ea"/>
              <a:cs typeface="+mj-cs"/>
            </a:endParaRPr>
          </a:p>
        </p:txBody>
      </p:sp>
      <p:sp>
        <p:nvSpPr>
          <p:cNvPr id="39" name="sketch line">
            <a:extLst>
              <a:ext uri="{FF2B5EF4-FFF2-40B4-BE49-F238E27FC236}">
                <a16:creationId xmlns:a16="http://schemas.microsoft.com/office/drawing/2014/main" id="{DDB7FC74-20C3-CBBA-C0C3-FF248ADA9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Замещающая дата 6">
            <a:extLst>
              <a:ext uri="{FF2B5EF4-FFF2-40B4-BE49-F238E27FC236}">
                <a16:creationId xmlns:a16="http://schemas.microsoft.com/office/drawing/2014/main" id="{CD240AF1-4135-53F7-41F6-754842AB8CAE}"/>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8" name="Замещающий номер слайда 7">
            <a:extLst>
              <a:ext uri="{FF2B5EF4-FFF2-40B4-BE49-F238E27FC236}">
                <a16:creationId xmlns:a16="http://schemas.microsoft.com/office/drawing/2014/main" id="{24AAC1DB-68F3-CFC7-11DC-09B83863644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2</a:t>
            </a:fld>
            <a:endParaRPr lang="en-US"/>
          </a:p>
        </p:txBody>
      </p:sp>
      <p:sp>
        <p:nvSpPr>
          <p:cNvPr id="13" name="Content Placeholder 12">
            <a:extLst>
              <a:ext uri="{FF2B5EF4-FFF2-40B4-BE49-F238E27FC236}">
                <a16:creationId xmlns:a16="http://schemas.microsoft.com/office/drawing/2014/main" id="{8DC922BF-0798-4741-6AEA-4553485361DC}"/>
              </a:ext>
            </a:extLst>
          </p:cNvPr>
          <p:cNvSpPr>
            <a:spLocks noGrp="1"/>
          </p:cNvSpPr>
          <p:nvPr>
            <p:ph idx="1"/>
          </p:nvPr>
        </p:nvSpPr>
        <p:spPr>
          <a:xfrm>
            <a:off x="4541652" y="481695"/>
            <a:ext cx="6812148" cy="5695268"/>
          </a:xfrm>
        </p:spPr>
        <p:txBody>
          <a:bodyPr>
            <a:normAutofit fontScale="92500" lnSpcReduction="20000"/>
          </a:bodyPr>
          <a:lstStyle/>
          <a:p>
            <a:pPr marL="0" indent="0">
              <a:buNone/>
            </a:pPr>
            <a:r>
              <a:rPr lang="en-US" b="1" dirty="0"/>
              <a:t>Projects</a:t>
            </a:r>
            <a:r>
              <a:rPr lang="en-US" dirty="0"/>
              <a:t> involved in 2025</a:t>
            </a:r>
          </a:p>
          <a:p>
            <a:r>
              <a:rPr lang="en-US" dirty="0"/>
              <a:t>Continued involvement in “Frozen Commons” and “MUST” projects</a:t>
            </a:r>
          </a:p>
          <a:p>
            <a:r>
              <a:rPr lang="en-US" dirty="0"/>
              <a:t>A series of podcasts: 1) Fostering Indigenous-Led Research (speaker); 2) Conducting Research in Siberia (host), NNA CO </a:t>
            </a:r>
          </a:p>
          <a:p>
            <a:r>
              <a:rPr lang="en-US" dirty="0"/>
              <a:t>Training - Strategies toward Indigenous-led Research (ASSW), NNA CO</a:t>
            </a:r>
          </a:p>
          <a:p>
            <a:r>
              <a:rPr lang="en-US" dirty="0"/>
              <a:t>Indigenous pavilion at ASSW: Snowflake, </a:t>
            </a:r>
            <a:r>
              <a:rPr lang="en-US" dirty="0" err="1"/>
              <a:t>Munkha</a:t>
            </a:r>
            <a:r>
              <a:rPr lang="en-US" dirty="0"/>
              <a:t>, Traditional games </a:t>
            </a:r>
          </a:p>
          <a:p>
            <a:r>
              <a:rPr lang="en-US" dirty="0"/>
              <a:t>Workshop in Mongolia on art-science-Indigenous knowledge co-creation</a:t>
            </a:r>
          </a:p>
          <a:p>
            <a:r>
              <a:rPr lang="en-US" dirty="0"/>
              <a:t>URSA Major summer school in Fairbanks AK</a:t>
            </a:r>
          </a:p>
          <a:p>
            <a:r>
              <a:rPr lang="en-US" dirty="0"/>
              <a:t>NSF NNA CO Advisory Board Member and Facilitating Indigenous-Led Research Convergent Working Group Co-Lead</a:t>
            </a:r>
          </a:p>
          <a:p>
            <a:endParaRPr lang="en-US" dirty="0"/>
          </a:p>
          <a:p>
            <a:endParaRPr lang="en-US" dirty="0"/>
          </a:p>
        </p:txBody>
      </p:sp>
    </p:spTree>
    <p:extLst>
      <p:ext uri="{BB962C8B-B14F-4D97-AF65-F5344CB8AC3E}">
        <p14:creationId xmlns:p14="http://schemas.microsoft.com/office/powerpoint/2010/main" val="3666566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B31EEB-AAE2-3C81-F5FD-78268BF22B57}"/>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194D865-4ABF-DAF3-3EB9-F31A072D4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579DFEE9-3893-365A-42E0-3613DB479B54}"/>
              </a:ext>
            </a:extLst>
          </p:cNvPr>
          <p:cNvSpPr>
            <a:spLocks noGrp="1"/>
          </p:cNvSpPr>
          <p:nvPr>
            <p:ph type="title"/>
          </p:nvPr>
        </p:nvSpPr>
        <p:spPr>
          <a:xfrm>
            <a:off x="630936" y="639520"/>
            <a:ext cx="3429000" cy="1719072"/>
          </a:xfrm>
        </p:spPr>
        <p:txBody>
          <a:bodyPr vert="horz" lIns="91440" tIns="45720" rIns="91440" bIns="45720" rtlCol="0" anchor="b">
            <a:normAutofit/>
          </a:bodyPr>
          <a:lstStyle/>
          <a:p>
            <a:pPr algn="ctr"/>
            <a:r>
              <a:rPr lang="en-US" altLang="ru-RU" spc="-120" dirty="0"/>
              <a:t>Arctic research update</a:t>
            </a:r>
            <a:endParaRPr lang="en-US" altLang="ru-RU" kern="1200" spc="-120" baseline="0" dirty="0">
              <a:solidFill>
                <a:schemeClr val="tx1"/>
              </a:solidFill>
              <a:latin typeface="+mj-lt"/>
              <a:ea typeface="+mj-ea"/>
              <a:cs typeface="+mj-cs"/>
            </a:endParaRPr>
          </a:p>
        </p:txBody>
      </p:sp>
      <p:sp>
        <p:nvSpPr>
          <p:cNvPr id="39" name="sketch line">
            <a:extLst>
              <a:ext uri="{FF2B5EF4-FFF2-40B4-BE49-F238E27FC236}">
                <a16:creationId xmlns:a16="http://schemas.microsoft.com/office/drawing/2014/main" id="{4540627D-63A9-BF3C-07C6-5D2F3A373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Замещающая дата 6">
            <a:extLst>
              <a:ext uri="{FF2B5EF4-FFF2-40B4-BE49-F238E27FC236}">
                <a16:creationId xmlns:a16="http://schemas.microsoft.com/office/drawing/2014/main" id="{ADA3C2AA-BE26-7E46-8271-F8F71FA148BB}"/>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8" name="Замещающий номер слайда 7">
            <a:extLst>
              <a:ext uri="{FF2B5EF4-FFF2-40B4-BE49-F238E27FC236}">
                <a16:creationId xmlns:a16="http://schemas.microsoft.com/office/drawing/2014/main" id="{7F42B0D9-88DB-A8BC-BDAA-0F8A8817C95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3</a:t>
            </a:fld>
            <a:endParaRPr lang="en-US"/>
          </a:p>
        </p:txBody>
      </p:sp>
      <p:sp>
        <p:nvSpPr>
          <p:cNvPr id="13" name="Content Placeholder 12">
            <a:extLst>
              <a:ext uri="{FF2B5EF4-FFF2-40B4-BE49-F238E27FC236}">
                <a16:creationId xmlns:a16="http://schemas.microsoft.com/office/drawing/2014/main" id="{DCE55EFD-476F-6ABB-463F-4F3F1FDCA0E9}"/>
              </a:ext>
            </a:extLst>
          </p:cNvPr>
          <p:cNvSpPr>
            <a:spLocks noGrp="1"/>
          </p:cNvSpPr>
          <p:nvPr>
            <p:ph idx="1"/>
          </p:nvPr>
        </p:nvSpPr>
        <p:spPr>
          <a:xfrm>
            <a:off x="4541652" y="481695"/>
            <a:ext cx="6812148" cy="5695268"/>
          </a:xfrm>
        </p:spPr>
        <p:txBody>
          <a:bodyPr>
            <a:normAutofit fontScale="92500" lnSpcReduction="20000"/>
          </a:bodyPr>
          <a:lstStyle/>
          <a:p>
            <a:pPr marL="0" indent="0">
              <a:buNone/>
            </a:pPr>
            <a:r>
              <a:rPr lang="en-US" b="1" dirty="0"/>
              <a:t>Conferences</a:t>
            </a:r>
            <a:r>
              <a:rPr lang="en-US" dirty="0"/>
              <a:t> attended in 2025</a:t>
            </a:r>
          </a:p>
          <a:p>
            <a:r>
              <a:rPr lang="en-US" dirty="0"/>
              <a:t>Arctic Science Summit Week, Boulder, CO (organized a session on Indigenization of Arctic research)</a:t>
            </a:r>
          </a:p>
          <a:p>
            <a:r>
              <a:rPr lang="en-US" dirty="0"/>
              <a:t>International Association for the Study of the Commons Conference, Amherst, MA</a:t>
            </a:r>
          </a:p>
          <a:p>
            <a:r>
              <a:rPr lang="en-US" dirty="0"/>
              <a:t>Native American and Indigenous Studies Association Conference, Oklahoma, OK (organized a session on Siberian research)</a:t>
            </a:r>
          </a:p>
          <a:p>
            <a:r>
              <a:rPr lang="en-US" dirty="0"/>
              <a:t>NYU Jordan Center Symposium "Post-Soviet Indigeneity Between Research and Resistance“, NYC</a:t>
            </a:r>
          </a:p>
          <a:p>
            <a:r>
              <a:rPr lang="en-US" dirty="0"/>
              <a:t>8</a:t>
            </a:r>
            <a:r>
              <a:rPr lang="en-US" baseline="30000" dirty="0"/>
              <a:t>th</a:t>
            </a:r>
            <a:r>
              <a:rPr lang="en-US" dirty="0"/>
              <a:t> International Symposium on Arctic Research, Tokyo, Japan (organized a session on Sakha cosmologies and ecological knowledge)</a:t>
            </a:r>
          </a:p>
          <a:p>
            <a:r>
              <a:rPr lang="en-US" dirty="0"/>
              <a:t>American Geophysical Union Fall Meeting, New Orleans, LA</a:t>
            </a:r>
          </a:p>
          <a:p>
            <a:endParaRPr lang="en-US" dirty="0"/>
          </a:p>
          <a:p>
            <a:endParaRPr lang="en-US" dirty="0"/>
          </a:p>
        </p:txBody>
      </p:sp>
    </p:spTree>
    <p:extLst>
      <p:ext uri="{BB962C8B-B14F-4D97-AF65-F5344CB8AC3E}">
        <p14:creationId xmlns:p14="http://schemas.microsoft.com/office/powerpoint/2010/main" val="344966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A88584-A7D7-CDA5-FFF5-60358509CE40}"/>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5ED48DB-E2D1-3A44-497B-8A172445C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E137358-BA77-7935-0CEC-882242BA941E}"/>
              </a:ext>
            </a:extLst>
          </p:cNvPr>
          <p:cNvSpPr>
            <a:spLocks noGrp="1"/>
          </p:cNvSpPr>
          <p:nvPr>
            <p:ph type="title"/>
          </p:nvPr>
        </p:nvSpPr>
        <p:spPr>
          <a:xfrm>
            <a:off x="630936" y="639520"/>
            <a:ext cx="3429000" cy="1719072"/>
          </a:xfrm>
        </p:spPr>
        <p:txBody>
          <a:bodyPr vert="horz" lIns="91440" tIns="45720" rIns="91440" bIns="45720" rtlCol="0" anchor="b">
            <a:normAutofit/>
          </a:bodyPr>
          <a:lstStyle/>
          <a:p>
            <a:pPr algn="ctr"/>
            <a:r>
              <a:rPr lang="en-US" altLang="ru-RU" spc="-120" dirty="0"/>
              <a:t>Arctic research update</a:t>
            </a:r>
            <a:endParaRPr lang="en-US" altLang="ru-RU" kern="1200" spc="-120" baseline="0" dirty="0">
              <a:solidFill>
                <a:schemeClr val="tx1"/>
              </a:solidFill>
              <a:latin typeface="+mj-lt"/>
              <a:ea typeface="+mj-ea"/>
              <a:cs typeface="+mj-cs"/>
            </a:endParaRPr>
          </a:p>
        </p:txBody>
      </p:sp>
      <p:sp>
        <p:nvSpPr>
          <p:cNvPr id="39" name="sketch line">
            <a:extLst>
              <a:ext uri="{FF2B5EF4-FFF2-40B4-BE49-F238E27FC236}">
                <a16:creationId xmlns:a16="http://schemas.microsoft.com/office/drawing/2014/main" id="{990842B4-F772-4D07-FECD-99CF611924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Замещающая дата 6">
            <a:extLst>
              <a:ext uri="{FF2B5EF4-FFF2-40B4-BE49-F238E27FC236}">
                <a16:creationId xmlns:a16="http://schemas.microsoft.com/office/drawing/2014/main" id="{666CE90C-42DD-FF13-4850-36AB91F6901F}"/>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8" name="Замещающий номер слайда 7">
            <a:extLst>
              <a:ext uri="{FF2B5EF4-FFF2-40B4-BE49-F238E27FC236}">
                <a16:creationId xmlns:a16="http://schemas.microsoft.com/office/drawing/2014/main" id="{618D1C2C-6692-6DA0-C277-38DC1119663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4</a:t>
            </a:fld>
            <a:endParaRPr lang="en-US"/>
          </a:p>
        </p:txBody>
      </p:sp>
      <p:sp>
        <p:nvSpPr>
          <p:cNvPr id="13" name="Content Placeholder 12">
            <a:extLst>
              <a:ext uri="{FF2B5EF4-FFF2-40B4-BE49-F238E27FC236}">
                <a16:creationId xmlns:a16="http://schemas.microsoft.com/office/drawing/2014/main" id="{ADF9E056-CF9B-179C-304C-1F44CBF09966}"/>
              </a:ext>
            </a:extLst>
          </p:cNvPr>
          <p:cNvSpPr>
            <a:spLocks noGrp="1"/>
          </p:cNvSpPr>
          <p:nvPr>
            <p:ph idx="1"/>
          </p:nvPr>
        </p:nvSpPr>
        <p:spPr>
          <a:xfrm>
            <a:off x="4541652" y="481694"/>
            <a:ext cx="6812148" cy="5874655"/>
          </a:xfrm>
        </p:spPr>
        <p:txBody>
          <a:bodyPr>
            <a:normAutofit fontScale="92500" lnSpcReduction="20000"/>
          </a:bodyPr>
          <a:lstStyle/>
          <a:p>
            <a:pPr marL="0" indent="0">
              <a:buNone/>
            </a:pPr>
            <a:r>
              <a:rPr lang="en-US" b="1" dirty="0"/>
              <a:t>Presentations</a:t>
            </a:r>
            <a:r>
              <a:rPr lang="en-US" dirty="0"/>
              <a:t> given in 2025</a:t>
            </a:r>
          </a:p>
          <a:p>
            <a:r>
              <a:rPr lang="en-US" sz="2200" dirty="0"/>
              <a:t>On good terms: pathways to decolonizing science-appropriated Indigenous terminologies in Arctic research, ASSW 2025 </a:t>
            </a:r>
          </a:p>
          <a:p>
            <a:r>
              <a:rPr lang="en-US" sz="2200" dirty="0"/>
              <a:t>Indigenous perspectives of sustainability in the context of global change: the case of Sakha, NE Siberia, ASSW 2025</a:t>
            </a:r>
          </a:p>
          <a:p>
            <a:r>
              <a:rPr lang="en-US" sz="2200" dirty="0"/>
              <a:t>Russian energy megaprojects: infrastructural violence against Arctic Indigenous communities, ASSW 2025</a:t>
            </a:r>
          </a:p>
          <a:p>
            <a:r>
              <a:rPr lang="en-US" sz="2200" dirty="0"/>
              <a:t>Infrastructural violence of Russian energy megaprojects against Arctic Indigenous communities, IASC 2025</a:t>
            </a:r>
          </a:p>
          <a:p>
            <a:r>
              <a:rPr lang="en-US" sz="2200" dirty="0"/>
              <a:t>Sustainability of Indigenous communities in the context of global change: perspectives from Sakha, NE Siberia, NAISA 2025</a:t>
            </a:r>
          </a:p>
          <a:p>
            <a:r>
              <a:rPr lang="en-US" sz="2200" dirty="0"/>
              <a:t>Sustainability of Indigenous Peoples in the context of global change: perspectives from Sakha Sire, NYU Symposium</a:t>
            </a:r>
          </a:p>
          <a:p>
            <a:r>
              <a:rPr lang="en-US" sz="2200" dirty="0"/>
              <a:t>On good terms: pathways to decolonizing science-appropriated Indigenous terminologies in Arctic research, ISAR8</a:t>
            </a:r>
          </a:p>
          <a:p>
            <a:r>
              <a:rPr lang="en-US" sz="2200" dirty="0"/>
              <a:t>On good terms: pathways to decolonizing science-appropriated Indigenous terminologies in Arctic research, AGU 2025</a:t>
            </a:r>
          </a:p>
          <a:p>
            <a:pPr marL="0" indent="0">
              <a:buNone/>
            </a:pPr>
            <a:endParaRPr lang="en-US" sz="1800" dirty="0"/>
          </a:p>
          <a:p>
            <a:endParaRPr lang="en-US" sz="1800" dirty="0"/>
          </a:p>
          <a:p>
            <a:endParaRPr lang="en-US" sz="1800" dirty="0"/>
          </a:p>
          <a:p>
            <a:endParaRPr lang="en-US" dirty="0"/>
          </a:p>
          <a:p>
            <a:endParaRPr lang="en-US" dirty="0"/>
          </a:p>
          <a:p>
            <a:endParaRPr lang="en-US" dirty="0"/>
          </a:p>
        </p:txBody>
      </p:sp>
    </p:spTree>
    <p:extLst>
      <p:ext uri="{BB962C8B-B14F-4D97-AF65-F5344CB8AC3E}">
        <p14:creationId xmlns:p14="http://schemas.microsoft.com/office/powerpoint/2010/main" val="3878098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5268E5-8A91-939C-7365-CA9141DB6C62}"/>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448443D-B511-98C6-689F-9F01446CD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4B54190D-D941-5428-5AA7-9E8EE282D2AD}"/>
              </a:ext>
            </a:extLst>
          </p:cNvPr>
          <p:cNvSpPr>
            <a:spLocks noGrp="1"/>
          </p:cNvSpPr>
          <p:nvPr>
            <p:ph type="title"/>
          </p:nvPr>
        </p:nvSpPr>
        <p:spPr>
          <a:xfrm>
            <a:off x="630936" y="639520"/>
            <a:ext cx="3429000" cy="1719072"/>
          </a:xfrm>
        </p:spPr>
        <p:txBody>
          <a:bodyPr vert="horz" lIns="91440" tIns="45720" rIns="91440" bIns="45720" rtlCol="0" anchor="b">
            <a:normAutofit/>
          </a:bodyPr>
          <a:lstStyle/>
          <a:p>
            <a:pPr algn="ctr"/>
            <a:r>
              <a:rPr lang="en-US" altLang="ru-RU" spc="-120" dirty="0"/>
              <a:t>Arctic research update</a:t>
            </a:r>
            <a:endParaRPr lang="en-US" altLang="ru-RU" kern="1200" spc="-120" baseline="0" dirty="0">
              <a:solidFill>
                <a:schemeClr val="tx1"/>
              </a:solidFill>
              <a:latin typeface="+mj-lt"/>
              <a:ea typeface="+mj-ea"/>
              <a:cs typeface="+mj-cs"/>
            </a:endParaRPr>
          </a:p>
        </p:txBody>
      </p:sp>
      <p:sp>
        <p:nvSpPr>
          <p:cNvPr id="39" name="sketch line">
            <a:extLst>
              <a:ext uri="{FF2B5EF4-FFF2-40B4-BE49-F238E27FC236}">
                <a16:creationId xmlns:a16="http://schemas.microsoft.com/office/drawing/2014/main" id="{1E8BA7F9-73F6-2CC0-F363-7BD20CA67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Замещающая дата 6">
            <a:extLst>
              <a:ext uri="{FF2B5EF4-FFF2-40B4-BE49-F238E27FC236}">
                <a16:creationId xmlns:a16="http://schemas.microsoft.com/office/drawing/2014/main" id="{89C10F6E-F322-9AE4-5444-85290C1DA83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8" name="Замещающий номер слайда 7">
            <a:extLst>
              <a:ext uri="{FF2B5EF4-FFF2-40B4-BE49-F238E27FC236}">
                <a16:creationId xmlns:a16="http://schemas.microsoft.com/office/drawing/2014/main" id="{04E53F18-6411-73F6-D678-647B512B24D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5</a:t>
            </a:fld>
            <a:endParaRPr lang="en-US"/>
          </a:p>
        </p:txBody>
      </p:sp>
      <p:sp>
        <p:nvSpPr>
          <p:cNvPr id="13" name="Content Placeholder 12">
            <a:extLst>
              <a:ext uri="{FF2B5EF4-FFF2-40B4-BE49-F238E27FC236}">
                <a16:creationId xmlns:a16="http://schemas.microsoft.com/office/drawing/2014/main" id="{DDD7F911-3B9D-32E6-BDCD-E8FBEFCBAEDE}"/>
              </a:ext>
            </a:extLst>
          </p:cNvPr>
          <p:cNvSpPr>
            <a:spLocks noGrp="1"/>
          </p:cNvSpPr>
          <p:nvPr>
            <p:ph idx="1"/>
          </p:nvPr>
        </p:nvSpPr>
        <p:spPr>
          <a:xfrm>
            <a:off x="4541652" y="481694"/>
            <a:ext cx="6812148" cy="5874655"/>
          </a:xfrm>
        </p:spPr>
        <p:txBody>
          <a:bodyPr>
            <a:normAutofit/>
          </a:bodyPr>
          <a:lstStyle/>
          <a:p>
            <a:pPr marL="0" indent="0">
              <a:buNone/>
            </a:pPr>
            <a:r>
              <a:rPr lang="en-US" b="1" dirty="0"/>
              <a:t>Papers</a:t>
            </a:r>
            <a:r>
              <a:rPr lang="en-US" dirty="0"/>
              <a:t> published and planned</a:t>
            </a:r>
          </a:p>
          <a:p>
            <a:r>
              <a:rPr lang="en-US" sz="2200" dirty="0"/>
              <a:t>Ksenofontov, S., </a:t>
            </a:r>
            <a:r>
              <a:rPr lang="en-US" sz="2200" dirty="0" err="1"/>
              <a:t>Kuklina</a:t>
            </a:r>
            <a:r>
              <a:rPr lang="en-US" sz="2200" dirty="0"/>
              <a:t>, V., Petrov, A., Kholodov, A. (2025) On good terms: pathways to decolonizing science-appropriated Indigenous terminologies in Arctic research, </a:t>
            </a:r>
            <a:r>
              <a:rPr lang="en-US" sz="2200" i="1" dirty="0"/>
              <a:t>Arctic Science</a:t>
            </a:r>
            <a:r>
              <a:rPr lang="en-US" sz="2200" dirty="0"/>
              <a:t>, 11, 1-9</a:t>
            </a:r>
          </a:p>
          <a:p>
            <a:r>
              <a:rPr lang="en-US" sz="2200" dirty="0"/>
              <a:t>Ksenofontov, S. (2026) Russian energy megaprojects: infrastructural violence against Indigenous communities in Sakha Sire, </a:t>
            </a:r>
            <a:r>
              <a:rPr lang="en-US" sz="2200" i="1" dirty="0"/>
              <a:t>Cultural politics </a:t>
            </a:r>
            <a:r>
              <a:rPr lang="en-US" sz="2200" dirty="0"/>
              <a:t>(accepted)</a:t>
            </a:r>
          </a:p>
          <a:p>
            <a:r>
              <a:rPr lang="en-US" sz="2200" dirty="0"/>
              <a:t>Ahmadzai, A., McIntyre S., Ksenofontov S. Co-opting Indigenous and Local Knowledge Systems: A Neoliberal Strategy of Epistemic Suppression, a book chapter (accepted)</a:t>
            </a:r>
          </a:p>
          <a:p>
            <a:r>
              <a:rPr lang="en-US" sz="2200" dirty="0"/>
              <a:t>Ksenofontov, S., Parlato, N., </a:t>
            </a:r>
            <a:r>
              <a:rPr lang="en-US" sz="2200" dirty="0" err="1"/>
              <a:t>Laptander</a:t>
            </a:r>
            <a:r>
              <a:rPr lang="en-US" sz="2200" dirty="0"/>
              <a:t>, R., </a:t>
            </a:r>
            <a:r>
              <a:rPr lang="en-US" sz="2200" dirty="0" err="1"/>
              <a:t>Sharakhmatova</a:t>
            </a:r>
            <a:r>
              <a:rPr lang="en-US" sz="2200" dirty="0"/>
              <a:t> V., Solovyeva V., Yang, B. Alaska and Siberia relations (in progress)</a:t>
            </a:r>
            <a:br>
              <a:rPr lang="en-US" sz="1800" dirty="0"/>
            </a:br>
            <a:endParaRPr lang="en-US" sz="1800" dirty="0"/>
          </a:p>
          <a:p>
            <a:endParaRPr lang="en-US" sz="1800" dirty="0"/>
          </a:p>
          <a:p>
            <a:endParaRPr lang="en-US" sz="1800" dirty="0"/>
          </a:p>
          <a:p>
            <a:endParaRPr lang="en-US" dirty="0"/>
          </a:p>
          <a:p>
            <a:endParaRPr lang="en-US" dirty="0"/>
          </a:p>
          <a:p>
            <a:endParaRPr lang="en-US" dirty="0"/>
          </a:p>
        </p:txBody>
      </p:sp>
    </p:spTree>
    <p:extLst>
      <p:ext uri="{BB962C8B-B14F-4D97-AF65-F5344CB8AC3E}">
        <p14:creationId xmlns:p14="http://schemas.microsoft.com/office/powerpoint/2010/main" val="4143256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754512-1E05-985B-2966-B14B8BAE015D}"/>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842381F-2273-EF8C-E40B-5BAD77457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F066C270-9AA9-CBC8-1080-894B4C6A9B7C}"/>
              </a:ext>
            </a:extLst>
          </p:cNvPr>
          <p:cNvSpPr>
            <a:spLocks noGrp="1"/>
          </p:cNvSpPr>
          <p:nvPr>
            <p:ph type="title"/>
          </p:nvPr>
        </p:nvSpPr>
        <p:spPr>
          <a:xfrm>
            <a:off x="630936" y="639520"/>
            <a:ext cx="3429000" cy="1719072"/>
          </a:xfrm>
        </p:spPr>
        <p:txBody>
          <a:bodyPr vert="horz" lIns="91440" tIns="45720" rIns="91440" bIns="45720" rtlCol="0" anchor="b">
            <a:normAutofit/>
          </a:bodyPr>
          <a:lstStyle/>
          <a:p>
            <a:pPr algn="ctr"/>
            <a:r>
              <a:rPr lang="en-US" altLang="ru-RU" spc="-120" dirty="0"/>
              <a:t>Arctic research update</a:t>
            </a:r>
            <a:endParaRPr lang="en-US" altLang="ru-RU" kern="1200" spc="-120" baseline="0" dirty="0">
              <a:solidFill>
                <a:schemeClr val="tx1"/>
              </a:solidFill>
              <a:latin typeface="+mj-lt"/>
              <a:ea typeface="+mj-ea"/>
              <a:cs typeface="+mj-cs"/>
            </a:endParaRPr>
          </a:p>
        </p:txBody>
      </p:sp>
      <p:sp>
        <p:nvSpPr>
          <p:cNvPr id="39" name="sketch line">
            <a:extLst>
              <a:ext uri="{FF2B5EF4-FFF2-40B4-BE49-F238E27FC236}">
                <a16:creationId xmlns:a16="http://schemas.microsoft.com/office/drawing/2014/main" id="{126F7D5F-FEC8-5386-8205-9F24C1982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Замещающая дата 6">
            <a:extLst>
              <a:ext uri="{FF2B5EF4-FFF2-40B4-BE49-F238E27FC236}">
                <a16:creationId xmlns:a16="http://schemas.microsoft.com/office/drawing/2014/main" id="{A3A609C3-7DA8-C23E-1DF4-27AEA5EBCBF2}"/>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8" name="Замещающий номер слайда 7">
            <a:extLst>
              <a:ext uri="{FF2B5EF4-FFF2-40B4-BE49-F238E27FC236}">
                <a16:creationId xmlns:a16="http://schemas.microsoft.com/office/drawing/2014/main" id="{3A0E6587-C8A9-2E9C-37B9-F082512E4C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6</a:t>
            </a:fld>
            <a:endParaRPr lang="en-US"/>
          </a:p>
        </p:txBody>
      </p:sp>
      <p:sp>
        <p:nvSpPr>
          <p:cNvPr id="13" name="Content Placeholder 12">
            <a:extLst>
              <a:ext uri="{FF2B5EF4-FFF2-40B4-BE49-F238E27FC236}">
                <a16:creationId xmlns:a16="http://schemas.microsoft.com/office/drawing/2014/main" id="{229C04EF-C5E2-175C-EDB0-FD2D580A441B}"/>
              </a:ext>
            </a:extLst>
          </p:cNvPr>
          <p:cNvSpPr>
            <a:spLocks noGrp="1"/>
          </p:cNvSpPr>
          <p:nvPr>
            <p:ph idx="1"/>
          </p:nvPr>
        </p:nvSpPr>
        <p:spPr>
          <a:xfrm>
            <a:off x="4541652" y="481694"/>
            <a:ext cx="6812148" cy="5874655"/>
          </a:xfrm>
        </p:spPr>
        <p:txBody>
          <a:bodyPr>
            <a:normAutofit fontScale="77500" lnSpcReduction="20000"/>
          </a:bodyPr>
          <a:lstStyle/>
          <a:p>
            <a:pPr marL="0" indent="0">
              <a:buNone/>
            </a:pPr>
            <a:r>
              <a:rPr lang="en-US" b="1" dirty="0"/>
              <a:t>Plans 2026</a:t>
            </a:r>
          </a:p>
          <a:p>
            <a:pPr marL="0" indent="0">
              <a:buNone/>
            </a:pPr>
            <a:r>
              <a:rPr lang="en-US" sz="2200" b="1" u="sng" dirty="0"/>
              <a:t>Projects: </a:t>
            </a:r>
          </a:p>
          <a:p>
            <a:r>
              <a:rPr lang="en-US" sz="2400" dirty="0"/>
              <a:t>A Pan-Arctic species list with Indigenous names (UZH, Switzerland)</a:t>
            </a:r>
          </a:p>
          <a:p>
            <a:pPr marL="0" indent="0">
              <a:buNone/>
            </a:pPr>
            <a:endParaRPr lang="en-US" sz="2200" u="sng" dirty="0"/>
          </a:p>
          <a:p>
            <a:pPr marL="0" indent="0">
              <a:buNone/>
            </a:pPr>
            <a:r>
              <a:rPr lang="en-US" sz="2200" b="1" u="sng" dirty="0"/>
              <a:t>Conferences: </a:t>
            </a:r>
          </a:p>
          <a:p>
            <a:r>
              <a:rPr lang="en-US" sz="2200" dirty="0"/>
              <a:t>Climate and Cryosphere Conference, Wellington, Aotearoa New Zealand, 8-12 February 2026 (Indigenous organizing committee and presenter)</a:t>
            </a:r>
          </a:p>
          <a:p>
            <a:r>
              <a:rPr lang="en-US" sz="2200" dirty="0"/>
              <a:t>American Association of Geographers Annual Meeting, San Francisco, CA, 17-21 March 2026 (speaker at the panel and presenter)</a:t>
            </a:r>
          </a:p>
          <a:p>
            <a:r>
              <a:rPr lang="en-US" sz="2200" dirty="0"/>
              <a:t>Arctic Science Summit Week, Aarhus, Denmark, 25 March – 01 April 2026 (Indigenous Pavilion committee, presenter and AOS participant)</a:t>
            </a:r>
          </a:p>
          <a:p>
            <a:r>
              <a:rPr lang="en-US" sz="2200" dirty="0" err="1"/>
              <a:t>UArctic</a:t>
            </a:r>
            <a:r>
              <a:rPr lang="en-US" sz="2200" dirty="0"/>
              <a:t> Congress, Faroe Islands, Denmark, 26-29 May 2026 (session organizer and presenter) </a:t>
            </a:r>
          </a:p>
          <a:p>
            <a:r>
              <a:rPr lang="en-US" sz="2200" dirty="0"/>
              <a:t>Political Ecology Network Conference (POLLEN), Barcelona, Spain, 29 June – 3 July (online participation)</a:t>
            </a:r>
          </a:p>
          <a:p>
            <a:endParaRPr lang="en-US" sz="2200" dirty="0"/>
          </a:p>
          <a:p>
            <a:pPr marL="0" indent="0">
              <a:buNone/>
            </a:pPr>
            <a:r>
              <a:rPr lang="en-US" sz="2200" b="1" u="sng" dirty="0"/>
              <a:t>Papers:</a:t>
            </a:r>
          </a:p>
          <a:p>
            <a:r>
              <a:rPr lang="en-US" sz="2200" dirty="0"/>
              <a:t>Institutional violence? Food security? </a:t>
            </a:r>
          </a:p>
          <a:p>
            <a:r>
              <a:rPr lang="en-US" sz="2200" dirty="0"/>
              <a:t>Ongoing writing on Alaska and Siberia relations</a:t>
            </a:r>
            <a:br>
              <a:rPr lang="en-US" sz="1800" dirty="0"/>
            </a:br>
            <a:endParaRPr lang="en-US" sz="1800" dirty="0"/>
          </a:p>
          <a:p>
            <a:endParaRPr lang="en-US" sz="1800" dirty="0"/>
          </a:p>
          <a:p>
            <a:endParaRPr lang="en-US" sz="1800" dirty="0"/>
          </a:p>
          <a:p>
            <a:endParaRPr lang="en-US" dirty="0"/>
          </a:p>
          <a:p>
            <a:endParaRPr lang="en-US" dirty="0"/>
          </a:p>
          <a:p>
            <a:endParaRPr lang="en-US" dirty="0"/>
          </a:p>
        </p:txBody>
      </p:sp>
    </p:spTree>
    <p:extLst>
      <p:ext uri="{BB962C8B-B14F-4D97-AF65-F5344CB8AC3E}">
        <p14:creationId xmlns:p14="http://schemas.microsoft.com/office/powerpoint/2010/main" val="4275123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7755F2-E5C0-C9B1-4912-B92B7530D5E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Замещающая дата 9">
            <a:extLst>
              <a:ext uri="{FF2B5EF4-FFF2-40B4-BE49-F238E27FC236}">
                <a16:creationId xmlns:a16="http://schemas.microsoft.com/office/drawing/2014/main" id="{59F0BCA9-967D-B28C-EF74-6818B1B5EB71}"/>
              </a:ext>
            </a:extLst>
          </p:cNvPr>
          <p:cNvSpPr>
            <a:spLocks noGrp="1"/>
          </p:cNvSpPr>
          <p:nvPr>
            <p:ph type="dt" sz="half" idx="10"/>
          </p:nvPr>
        </p:nvSpPr>
        <p:spPr>
          <a:xfrm>
            <a:off x="643467"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a:pPr defTabSz="914400">
                <a:spcAft>
                  <a:spcPts val="600"/>
                </a:spcAft>
              </a:pPr>
              <a:t>1/29/2026</a:t>
            </a:fld>
            <a:endParaRPr lang="en-US"/>
          </a:p>
        </p:txBody>
      </p:sp>
      <p:sp>
        <p:nvSpPr>
          <p:cNvPr id="11" name="Замещающий номер слайда 10">
            <a:extLst>
              <a:ext uri="{FF2B5EF4-FFF2-40B4-BE49-F238E27FC236}">
                <a16:creationId xmlns:a16="http://schemas.microsoft.com/office/drawing/2014/main" id="{C0CDF261-680D-2E02-46C6-BA81DC2C4577}"/>
              </a:ext>
            </a:extLst>
          </p:cNvPr>
          <p:cNvSpPr>
            <a:spLocks noGrp="1"/>
          </p:cNvSpPr>
          <p:nvPr>
            <p:ph type="sldNum" sz="quarter" idx="12"/>
          </p:nvPr>
        </p:nvSpPr>
        <p:spPr>
          <a:xfrm>
            <a:off x="8805333"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7</a:t>
            </a:fld>
            <a:endParaRPr lang="en-US"/>
          </a:p>
        </p:txBody>
      </p:sp>
      <p:sp>
        <p:nvSpPr>
          <p:cNvPr id="26" name="Isosceles Triangle 25">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48ECB7B-ECD5-4CB2-C912-7391F1533FDE}"/>
              </a:ext>
            </a:extLst>
          </p:cNvPr>
          <p:cNvPicPr>
            <a:picLocks noChangeAspect="1"/>
          </p:cNvPicPr>
          <p:nvPr/>
        </p:nvPicPr>
        <p:blipFill>
          <a:blip r:embed="rId3">
            <a:extLst>
              <a:ext uri="{28A0092B-C50C-407E-A947-70E740481C1C}">
                <a14:useLocalDpi xmlns:a14="http://schemas.microsoft.com/office/drawing/2010/main" val="0"/>
              </a:ext>
            </a:extLst>
          </a:blip>
          <a:srcRect t="4613" b="14228"/>
          <a:stretch>
            <a:fillRect/>
          </a:stretch>
        </p:blipFill>
        <p:spPr>
          <a:xfrm>
            <a:off x="643467" y="1769542"/>
            <a:ext cx="10905066" cy="3318915"/>
          </a:xfrm>
          <a:prstGeom prst="rect">
            <a:avLst/>
          </a:prstGeom>
          <a:ln>
            <a:noFill/>
          </a:ln>
        </p:spPr>
      </p:pic>
      <p:sp>
        <p:nvSpPr>
          <p:cNvPr id="28" name="Isosceles Triangle 27">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4548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841248" y="548640"/>
            <a:ext cx="3600860" cy="5431536"/>
          </a:xfrm>
        </p:spPr>
        <p:txBody>
          <a:bodyPr vert="horz" lIns="91440" tIns="45720" rIns="91440" bIns="45720" rtlCol="0" anchor="ctr">
            <a:normAutofit/>
          </a:bodyPr>
          <a:lstStyle/>
          <a:p>
            <a:r>
              <a:rPr lang="en-US" altLang="ru-RU" sz="5000" kern="1200">
                <a:solidFill>
                  <a:schemeClr val="tx1"/>
                </a:solidFill>
                <a:latin typeface="+mj-lt"/>
                <a:ea typeface="+mj-ea"/>
                <a:cs typeface="+mj-cs"/>
              </a:rPr>
              <a:t>Research as a tool of colonization</a:t>
            </a:r>
            <a:endParaRPr lang="en-US" altLang="ru-RU" sz="5000" kern="1200" dirty="0">
              <a:solidFill>
                <a:schemeClr val="tx1"/>
              </a:solidFill>
              <a:latin typeface="+mj-lt"/>
              <a:ea typeface="+mj-ea"/>
              <a:cs typeface="+mj-cs"/>
            </a:endParaRPr>
          </a:p>
        </p:txBody>
      </p:sp>
      <p:sp>
        <p:nvSpPr>
          <p:cNvPr id="5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Замещающая дата 9"/>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11" name="Замещающий номер слайда 10"/>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b="0" smtClean="0">
                <a:ln>
                  <a:noFill/>
                </a:ln>
              </a:rPr>
              <a:pPr defTabSz="914400">
                <a:spcAft>
                  <a:spcPts val="600"/>
                </a:spcAft>
              </a:pPr>
              <a:t>8</a:t>
            </a:fld>
            <a:endParaRPr lang="en-US" b="0">
              <a:ln>
                <a:noFill/>
              </a:ln>
            </a:endParaRPr>
          </a:p>
        </p:txBody>
      </p:sp>
      <p:pic>
        <p:nvPicPr>
          <p:cNvPr id="4" name="Picture 3" descr="A map of the world with handwritten text&#10;&#10;AI-generated content may be incorrect.">
            <a:extLst>
              <a:ext uri="{FF2B5EF4-FFF2-40B4-BE49-F238E27FC236}">
                <a16:creationId xmlns:a16="http://schemas.microsoft.com/office/drawing/2014/main" id="{999FEA22-4A42-8027-5AE0-E1581FE09B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787" y="1462363"/>
            <a:ext cx="6312785" cy="355158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1999" y="1141712"/>
            <a:ext cx="7923815" cy="1129537"/>
          </a:xfrm>
        </p:spPr>
        <p:txBody>
          <a:bodyPr vert="horz" lIns="91440" tIns="45720" rIns="91440" bIns="45720" rtlCol="0" anchor="t">
            <a:normAutofit/>
          </a:bodyPr>
          <a:lstStyle/>
          <a:p>
            <a:r>
              <a:rPr lang="en-US" altLang="ru-RU" sz="4000" kern="1200" spc="-120">
                <a:solidFill>
                  <a:schemeClr val="tx1"/>
                </a:solidFill>
                <a:latin typeface="+mj-lt"/>
                <a:ea typeface="+mj-ea"/>
                <a:cs typeface="+mj-cs"/>
              </a:rPr>
              <a:t>Alas as a permafrost term</a:t>
            </a:r>
            <a:r>
              <a:rPr lang="en-US" altLang="ru-RU" sz="4000" kern="1200" spc="-120" baseline="0">
                <a:solidFill>
                  <a:schemeClr val="tx1"/>
                </a:solidFill>
                <a:latin typeface="+mj-lt"/>
                <a:ea typeface="+mj-ea"/>
                <a:cs typeface="+mj-cs"/>
              </a:rPr>
              <a:t> </a:t>
            </a:r>
          </a:p>
        </p:txBody>
      </p:sp>
      <p:cxnSp>
        <p:nvCxnSpPr>
          <p:cNvPr id="36" name="Straight Connector 35">
            <a:extLst>
              <a:ext uri="{FF2B5EF4-FFF2-40B4-BE49-F238E27FC236}">
                <a16:creationId xmlns:a16="http://schemas.microsoft.com/office/drawing/2014/main" id="{192712F8-36FA-35DF-0CE8-4098D93322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Content Placeholder 5">
            <a:extLst>
              <a:ext uri="{FF2B5EF4-FFF2-40B4-BE49-F238E27FC236}">
                <a16:creationId xmlns:a16="http://schemas.microsoft.com/office/drawing/2014/main" id="{C71A8837-E5D0-6078-14E3-27C198569D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1999" y="3030157"/>
            <a:ext cx="10478721" cy="1283642"/>
          </a:xfrm>
          <a:prstGeom prst="rect">
            <a:avLst/>
          </a:prstGeom>
        </p:spPr>
      </p:pic>
      <p:cxnSp>
        <p:nvCxnSpPr>
          <p:cNvPr id="38" name="Straight Connector 37">
            <a:extLst>
              <a:ext uri="{FF2B5EF4-FFF2-40B4-BE49-F238E27FC236}">
                <a16:creationId xmlns:a16="http://schemas.microsoft.com/office/drawing/2014/main" id="{AF9469B9-6468-5B6A-E832-8D45903884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8897" y="5231580"/>
            <a:ext cx="10459156"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Замещающая дата 9"/>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11" name="Замещающий номер слайда 10"/>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9</a:t>
            </a:fld>
            <a:endParaRPr lang="en-US"/>
          </a:p>
        </p:txBody>
      </p:sp>
      <p:sp>
        <p:nvSpPr>
          <p:cNvPr id="9" name="TextBox 8">
            <a:extLst>
              <a:ext uri="{FF2B5EF4-FFF2-40B4-BE49-F238E27FC236}">
                <a16:creationId xmlns:a16="http://schemas.microsoft.com/office/drawing/2014/main" id="{C17D238D-0569-2DDF-93A0-E97770D17B43}"/>
              </a:ext>
            </a:extLst>
          </p:cNvPr>
          <p:cNvSpPr txBox="1"/>
          <p:nvPr/>
        </p:nvSpPr>
        <p:spPr>
          <a:xfrm>
            <a:off x="9356035" y="5446643"/>
            <a:ext cx="2069926" cy="369332"/>
          </a:xfrm>
          <a:prstGeom prst="rect">
            <a:avLst/>
          </a:prstGeom>
          <a:noFill/>
        </p:spPr>
        <p:txBody>
          <a:bodyPr wrap="none" rtlCol="0">
            <a:spAutoFit/>
          </a:bodyPr>
          <a:lstStyle/>
          <a:p>
            <a:r>
              <a:rPr lang="en-US" dirty="0"/>
              <a:t>Permafrost Glossary</a:t>
            </a:r>
          </a:p>
        </p:txBody>
      </p:sp>
    </p:spTree>
    <p:extLst>
      <p:ext uri="{BB962C8B-B14F-4D97-AF65-F5344CB8AC3E}">
        <p14:creationId xmlns:p14="http://schemas.microsoft.com/office/powerpoint/2010/main" val="123203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49BAAA-FF3A-D215-673E-52B0D439B6F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7D0C86-F08F-E67E-F28C-1070F4EC22B5}"/>
              </a:ext>
            </a:extLst>
          </p:cNvPr>
          <p:cNvSpPr>
            <a:spLocks noGrp="1"/>
          </p:cNvSpPr>
          <p:nvPr>
            <p:ph type="title"/>
          </p:nvPr>
        </p:nvSpPr>
        <p:spPr>
          <a:xfrm>
            <a:off x="761999" y="1141712"/>
            <a:ext cx="7923815" cy="1129537"/>
          </a:xfrm>
        </p:spPr>
        <p:txBody>
          <a:bodyPr vert="horz" lIns="91440" tIns="45720" rIns="91440" bIns="45720" rtlCol="0" anchor="t">
            <a:normAutofit/>
          </a:bodyPr>
          <a:lstStyle/>
          <a:p>
            <a:r>
              <a:rPr lang="en-US" altLang="ru-RU" sz="4000" kern="1200" spc="-120">
                <a:solidFill>
                  <a:schemeClr val="tx1"/>
                </a:solidFill>
                <a:latin typeface="+mj-lt"/>
                <a:ea typeface="+mj-ea"/>
                <a:cs typeface="+mj-cs"/>
              </a:rPr>
              <a:t>Alas as a permafrost term</a:t>
            </a:r>
            <a:r>
              <a:rPr lang="en-US" altLang="ru-RU" sz="4000" kern="1200" spc="-120" baseline="0">
                <a:solidFill>
                  <a:schemeClr val="tx1"/>
                </a:solidFill>
                <a:latin typeface="+mj-lt"/>
                <a:ea typeface="+mj-ea"/>
                <a:cs typeface="+mj-cs"/>
              </a:rPr>
              <a:t> </a:t>
            </a:r>
          </a:p>
        </p:txBody>
      </p:sp>
      <p:cxnSp>
        <p:nvCxnSpPr>
          <p:cNvPr id="36" name="Straight Connector 35">
            <a:extLst>
              <a:ext uri="{FF2B5EF4-FFF2-40B4-BE49-F238E27FC236}">
                <a16:creationId xmlns:a16="http://schemas.microsoft.com/office/drawing/2014/main" id="{7AE31273-2837-BF28-4B73-C97412F480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9EB9788-43C4-7FA5-395A-0AC2A8860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8897" y="5231580"/>
            <a:ext cx="10459156"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Замещающая дата 9">
            <a:extLst>
              <a:ext uri="{FF2B5EF4-FFF2-40B4-BE49-F238E27FC236}">
                <a16:creationId xmlns:a16="http://schemas.microsoft.com/office/drawing/2014/main" id="{4A10DFF8-7578-2237-5631-C5BFF1A7A6BB}"/>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11" name="Замещающий номер слайда 10">
            <a:extLst>
              <a:ext uri="{FF2B5EF4-FFF2-40B4-BE49-F238E27FC236}">
                <a16:creationId xmlns:a16="http://schemas.microsoft.com/office/drawing/2014/main" id="{151D69C5-979F-C03C-BDF8-C5A9A3D3406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10</a:t>
            </a:fld>
            <a:endParaRPr lang="en-US"/>
          </a:p>
        </p:txBody>
      </p:sp>
      <p:pic>
        <p:nvPicPr>
          <p:cNvPr id="7" name="Content Placeholder 6" descr="A diagram of a mountain slope&#10;&#10;AI-generated content may be incorrect.">
            <a:extLst>
              <a:ext uri="{FF2B5EF4-FFF2-40B4-BE49-F238E27FC236}">
                <a16:creationId xmlns:a16="http://schemas.microsoft.com/office/drawing/2014/main" id="{2385E43E-FCB6-65EC-1BC3-7FDD7E05C77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1928190"/>
            <a:ext cx="4827106" cy="1903285"/>
          </a:xfrm>
        </p:spPr>
      </p:pic>
      <p:pic>
        <p:nvPicPr>
          <p:cNvPr id="9" name="Picture 8" descr="A map of a river and a map of a river&#10;&#10;AI-generated content may be incorrect.">
            <a:extLst>
              <a:ext uri="{FF2B5EF4-FFF2-40B4-BE49-F238E27FC236}">
                <a16:creationId xmlns:a16="http://schemas.microsoft.com/office/drawing/2014/main" id="{5125A449-25FA-6BBF-A6AF-4C77E19845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0938" y="3820468"/>
            <a:ext cx="6728413" cy="2822223"/>
          </a:xfrm>
          <a:prstGeom prst="rect">
            <a:avLst/>
          </a:prstGeom>
        </p:spPr>
      </p:pic>
    </p:spTree>
    <p:extLst>
      <p:ext uri="{BB962C8B-B14F-4D97-AF65-F5344CB8AC3E}">
        <p14:creationId xmlns:p14="http://schemas.microsoft.com/office/powerpoint/2010/main" val="2645103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5E0AA2-31FD-0756-AC37-0E0C82B5A459}"/>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8CEEADBE-4D25-EBAB-8B0C-6AE8469DE1B0}"/>
              </a:ext>
            </a:extLst>
          </p:cNvPr>
          <p:cNvSpPr>
            <a:spLocks noGrp="1"/>
          </p:cNvSpPr>
          <p:nvPr>
            <p:ph type="title"/>
          </p:nvPr>
        </p:nvSpPr>
        <p:spPr>
          <a:xfrm>
            <a:off x="640080" y="4777739"/>
            <a:ext cx="3418990" cy="1412119"/>
          </a:xfrm>
        </p:spPr>
        <p:txBody>
          <a:bodyPr vert="horz" lIns="91440" tIns="45720" rIns="91440" bIns="45720" rtlCol="0">
            <a:normAutofit/>
          </a:bodyPr>
          <a:lstStyle/>
          <a:p>
            <a:r>
              <a:rPr lang="en-US" altLang="ru-RU" sz="4100" kern="1200" spc="-120">
                <a:latin typeface="+mj-lt"/>
                <a:ea typeface="+mj-ea"/>
                <a:cs typeface="+mj-cs"/>
              </a:rPr>
              <a:t>Alaas as a</a:t>
            </a:r>
            <a:r>
              <a:rPr lang="en-US" altLang="ru-RU" sz="4100" spc="-120"/>
              <a:t> Sakha sacred space </a:t>
            </a:r>
            <a:r>
              <a:rPr lang="en-US" altLang="ru-RU" sz="4100" kern="1200" spc="-120" baseline="0">
                <a:latin typeface="+mj-lt"/>
                <a:ea typeface="+mj-ea"/>
                <a:cs typeface="+mj-cs"/>
              </a:rPr>
              <a:t> </a:t>
            </a:r>
          </a:p>
        </p:txBody>
      </p:sp>
      <p:pic>
        <p:nvPicPr>
          <p:cNvPr id="6" name="Content Placeholder 5" descr="A field of grass and blue sky&#10;&#10;AI-generated content may be incorrect.">
            <a:extLst>
              <a:ext uri="{FF2B5EF4-FFF2-40B4-BE49-F238E27FC236}">
                <a16:creationId xmlns:a16="http://schemas.microsoft.com/office/drawing/2014/main" id="{05E639F7-86BD-50C0-2D90-15F91BD35876}"/>
              </a:ext>
            </a:extLst>
          </p:cNvPr>
          <p:cNvPicPr>
            <a:picLocks noChangeAspect="1"/>
          </p:cNvPicPr>
          <p:nvPr/>
        </p:nvPicPr>
        <p:blipFill>
          <a:blip r:embed="rId3" cstate="print">
            <a:extLst>
              <a:ext uri="{28A0092B-C50C-407E-A947-70E740481C1C}">
                <a14:useLocalDpi xmlns:a14="http://schemas.microsoft.com/office/drawing/2010/main" val="0"/>
              </a:ext>
            </a:extLst>
          </a:blip>
          <a:srcRect t="50148"/>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54"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ontent Placeholder 41">
            <a:extLst>
              <a:ext uri="{FF2B5EF4-FFF2-40B4-BE49-F238E27FC236}">
                <a16:creationId xmlns:a16="http://schemas.microsoft.com/office/drawing/2014/main" id="{ACF5367B-109E-4795-2307-E8BF4BEDA2C8}"/>
              </a:ext>
            </a:extLst>
          </p:cNvPr>
          <p:cNvSpPr>
            <a:spLocks noGrp="1"/>
          </p:cNvSpPr>
          <p:nvPr>
            <p:ph idx="1"/>
          </p:nvPr>
        </p:nvSpPr>
        <p:spPr>
          <a:xfrm>
            <a:off x="4654294" y="4777739"/>
            <a:ext cx="6897626" cy="1399223"/>
          </a:xfrm>
        </p:spPr>
        <p:txBody>
          <a:bodyPr anchor="ctr">
            <a:normAutofit/>
          </a:bodyPr>
          <a:lstStyle/>
          <a:p>
            <a:pPr marL="0" indent="0">
              <a:buNone/>
            </a:pPr>
            <a:r>
              <a:rPr lang="en-US" sz="2200"/>
              <a:t>Alaas is a sacred place with its name, ichchi (spirits), power, and human, more-than-human inhabitants for living, cattle, and horse breeding, ﬁshing and other traditional activities</a:t>
            </a:r>
            <a:endParaRPr lang="en-US" sz="2200" dirty="0"/>
          </a:p>
        </p:txBody>
      </p:sp>
      <p:sp>
        <p:nvSpPr>
          <p:cNvPr id="10" name="Замещающая дата 9">
            <a:extLst>
              <a:ext uri="{FF2B5EF4-FFF2-40B4-BE49-F238E27FC236}">
                <a16:creationId xmlns:a16="http://schemas.microsoft.com/office/drawing/2014/main" id="{4D360B13-FEE2-4438-D20B-CBF4A537F503}"/>
              </a:ext>
            </a:extLst>
          </p:cNvPr>
          <p:cNvSpPr>
            <a:spLocks noGrp="1"/>
          </p:cNvSpPr>
          <p:nvPr>
            <p:ph type="dt" sz="half" idx="10"/>
          </p:nvPr>
        </p:nvSpPr>
        <p:spPr>
          <a:xfrm>
            <a:off x="838200" y="6356350"/>
            <a:ext cx="2743200" cy="365125"/>
          </a:xfrm>
        </p:spPr>
        <p:txBody>
          <a:bodyPr vert="horz" lIns="91440" tIns="45720" rIns="91440" bIns="45720" rtlCol="0">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11" name="Замещающий номер слайда 10">
            <a:extLst>
              <a:ext uri="{FF2B5EF4-FFF2-40B4-BE49-F238E27FC236}">
                <a16:creationId xmlns:a16="http://schemas.microsoft.com/office/drawing/2014/main" id="{CD0E6D5B-4C01-BD29-722F-2EDFF3E9063D}"/>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defTabSz="914400">
              <a:spcAft>
                <a:spcPts val="600"/>
              </a:spcAft>
            </a:pPr>
            <a:fld id="{49AE70B2-8BF9-45C0-BB95-33D1B9D3A854}" type="slidenum">
              <a:rPr lang="en-US" smtClean="0"/>
              <a:pPr defTabSz="914400">
                <a:spcAft>
                  <a:spcPts val="600"/>
                </a:spcAft>
              </a:pPr>
              <a:t>11</a:t>
            </a:fld>
            <a:endParaRPr lang="en-US"/>
          </a:p>
        </p:txBody>
      </p:sp>
    </p:spTree>
    <p:extLst>
      <p:ext uri="{BB962C8B-B14F-4D97-AF65-F5344CB8AC3E}">
        <p14:creationId xmlns:p14="http://schemas.microsoft.com/office/powerpoint/2010/main" val="376663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74C807-711D-697B-64B6-DE9F59F3BBE8}"/>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0570EA6B-34EE-8BDC-9A82-21F469DFD343}"/>
              </a:ext>
            </a:extLst>
          </p:cNvPr>
          <p:cNvSpPr>
            <a:spLocks noGrp="1"/>
          </p:cNvSpPr>
          <p:nvPr>
            <p:ph type="title"/>
          </p:nvPr>
        </p:nvSpPr>
        <p:spPr>
          <a:xfrm>
            <a:off x="640080" y="4777739"/>
            <a:ext cx="3418990" cy="1412119"/>
          </a:xfrm>
        </p:spPr>
        <p:txBody>
          <a:bodyPr vert="horz" lIns="91440" tIns="45720" rIns="91440" bIns="45720" rtlCol="0">
            <a:normAutofit/>
          </a:bodyPr>
          <a:lstStyle/>
          <a:p>
            <a:r>
              <a:rPr lang="en-US" altLang="ru-RU" sz="4100" kern="1200" spc="-120">
                <a:latin typeface="+mj-lt"/>
                <a:ea typeface="+mj-ea"/>
                <a:cs typeface="+mj-cs"/>
              </a:rPr>
              <a:t>Alaas as a</a:t>
            </a:r>
            <a:r>
              <a:rPr lang="en-US" altLang="ru-RU" sz="4100" spc="-120"/>
              <a:t> Sakha sacred space </a:t>
            </a:r>
            <a:r>
              <a:rPr lang="en-US" altLang="ru-RU" sz="4100" kern="1200" spc="-120" baseline="0">
                <a:latin typeface="+mj-lt"/>
                <a:ea typeface="+mj-ea"/>
                <a:cs typeface="+mj-cs"/>
              </a:rPr>
              <a:t> </a:t>
            </a:r>
          </a:p>
        </p:txBody>
      </p:sp>
      <p:pic>
        <p:nvPicPr>
          <p:cNvPr id="4" name="Picture 3" descr="A group of houses in a field">
            <a:extLst>
              <a:ext uri="{FF2B5EF4-FFF2-40B4-BE49-F238E27FC236}">
                <a16:creationId xmlns:a16="http://schemas.microsoft.com/office/drawing/2014/main" id="{AFFC4B32-E635-F990-E381-5E4E9FE79F25}"/>
              </a:ext>
            </a:extLst>
          </p:cNvPr>
          <p:cNvPicPr>
            <a:picLocks noChangeAspect="1"/>
          </p:cNvPicPr>
          <p:nvPr/>
        </p:nvPicPr>
        <p:blipFill>
          <a:blip r:embed="rId3" cstate="print">
            <a:extLst>
              <a:ext uri="{28A0092B-C50C-407E-A947-70E740481C1C}">
                <a14:useLocalDpi xmlns:a14="http://schemas.microsoft.com/office/drawing/2010/main" val="0"/>
              </a:ext>
            </a:extLst>
          </a:blip>
          <a:srcRect t="31863" b="18285"/>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61"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ontent Placeholder 41">
            <a:extLst>
              <a:ext uri="{FF2B5EF4-FFF2-40B4-BE49-F238E27FC236}">
                <a16:creationId xmlns:a16="http://schemas.microsoft.com/office/drawing/2014/main" id="{C1BA0389-59F7-2EC2-86B9-C4CE5C18892E}"/>
              </a:ext>
            </a:extLst>
          </p:cNvPr>
          <p:cNvSpPr>
            <a:spLocks noGrp="1"/>
          </p:cNvSpPr>
          <p:nvPr>
            <p:ph idx="1"/>
          </p:nvPr>
        </p:nvSpPr>
        <p:spPr>
          <a:xfrm>
            <a:off x="4654294" y="4777739"/>
            <a:ext cx="6897626" cy="1399223"/>
          </a:xfrm>
        </p:spPr>
        <p:txBody>
          <a:bodyPr anchor="ctr">
            <a:normAutofit/>
          </a:bodyPr>
          <a:lstStyle/>
          <a:p>
            <a:pPr marL="0" indent="0">
              <a:buNone/>
            </a:pPr>
            <a:r>
              <a:rPr lang="en-US" sz="2200" dirty="0"/>
              <a:t>Alaas nowadays is a cultural, spiritual and identity (re)construction space in the contemporary context of climate change, market economy, urbanization and globalization. </a:t>
            </a:r>
          </a:p>
        </p:txBody>
      </p:sp>
      <p:sp>
        <p:nvSpPr>
          <p:cNvPr id="10" name="Замещающая дата 9">
            <a:extLst>
              <a:ext uri="{FF2B5EF4-FFF2-40B4-BE49-F238E27FC236}">
                <a16:creationId xmlns:a16="http://schemas.microsoft.com/office/drawing/2014/main" id="{FBDEDC85-D6A5-9227-5408-27DA9BBCC202}"/>
              </a:ext>
            </a:extLst>
          </p:cNvPr>
          <p:cNvSpPr>
            <a:spLocks noGrp="1"/>
          </p:cNvSpPr>
          <p:nvPr>
            <p:ph type="dt" sz="half" idx="10"/>
          </p:nvPr>
        </p:nvSpPr>
        <p:spPr>
          <a:xfrm>
            <a:off x="838200" y="6356350"/>
            <a:ext cx="2743200" cy="365125"/>
          </a:xfrm>
        </p:spPr>
        <p:txBody>
          <a:bodyPr vert="horz" lIns="91440" tIns="45720" rIns="91440" bIns="45720" rtlCol="0">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11" name="Замещающий номер слайда 10">
            <a:extLst>
              <a:ext uri="{FF2B5EF4-FFF2-40B4-BE49-F238E27FC236}">
                <a16:creationId xmlns:a16="http://schemas.microsoft.com/office/drawing/2014/main" id="{90D591AD-20E2-37CE-17CD-D380C91C43F6}"/>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defTabSz="914400">
              <a:spcAft>
                <a:spcPts val="600"/>
              </a:spcAft>
            </a:pPr>
            <a:fld id="{49AE70B2-8BF9-45C0-BB95-33D1B9D3A854}" type="slidenum">
              <a:rPr lang="en-US" smtClean="0"/>
              <a:pPr defTabSz="914400">
                <a:spcAft>
                  <a:spcPts val="600"/>
                </a:spcAft>
              </a:pPr>
              <a:t>12</a:t>
            </a:fld>
            <a:endParaRPr lang="en-US"/>
          </a:p>
        </p:txBody>
      </p:sp>
    </p:spTree>
    <p:extLst>
      <p:ext uri="{BB962C8B-B14F-4D97-AF65-F5344CB8AC3E}">
        <p14:creationId xmlns:p14="http://schemas.microsoft.com/office/powerpoint/2010/main" val="2071232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B3783D-3502-C497-CA50-968F418BC6C8}"/>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7B3830F-62A5-C489-EE54-F0B58A7FF55B}"/>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altLang="ru-RU" sz="6600" kern="1200">
                <a:solidFill>
                  <a:schemeClr val="tx1"/>
                </a:solidFill>
                <a:latin typeface="+mj-lt"/>
                <a:ea typeface="+mj-ea"/>
                <a:cs typeface="+mj-cs"/>
              </a:rPr>
              <a:t>Sakha Sire</a:t>
            </a:r>
            <a:endParaRPr lang="en-US" altLang="ru-RU" sz="6600" kern="1200" spc="-120" baseline="0">
              <a:solidFill>
                <a:schemeClr val="tx1"/>
              </a:solidFill>
              <a:latin typeface="+mj-lt"/>
              <a:ea typeface="+mj-ea"/>
              <a:cs typeface="+mj-cs"/>
            </a:endParaRPr>
          </a:p>
        </p:txBody>
      </p:sp>
      <p:sp>
        <p:nvSpPr>
          <p:cNvPr id="4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Замещающая дата 6">
            <a:extLst>
              <a:ext uri="{FF2B5EF4-FFF2-40B4-BE49-F238E27FC236}">
                <a16:creationId xmlns:a16="http://schemas.microsoft.com/office/drawing/2014/main" id="{F8A946B2-64F4-E10A-D688-322955D7E940}"/>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8" name="Замещающий номер слайда 7">
            <a:extLst>
              <a:ext uri="{FF2B5EF4-FFF2-40B4-BE49-F238E27FC236}">
                <a16:creationId xmlns:a16="http://schemas.microsoft.com/office/drawing/2014/main" id="{81895EE9-3EEA-42A6-62BA-1D8F3CFDCA6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13</a:t>
            </a:fld>
            <a:endParaRPr lang="en-US"/>
          </a:p>
        </p:txBody>
      </p:sp>
      <p:pic>
        <p:nvPicPr>
          <p:cNvPr id="4" name="Picture 3">
            <a:extLst>
              <a:ext uri="{FF2B5EF4-FFF2-40B4-BE49-F238E27FC236}">
                <a16:creationId xmlns:a16="http://schemas.microsoft.com/office/drawing/2014/main" id="{66BD1B74-698E-9CF8-8E3C-CEAF100920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7356" y="956519"/>
            <a:ext cx="6795660" cy="4804229"/>
          </a:xfrm>
          <a:prstGeom prst="rect">
            <a:avLst/>
          </a:prstGeom>
        </p:spPr>
      </p:pic>
      <p:sp>
        <p:nvSpPr>
          <p:cNvPr id="6" name="TextBox 5">
            <a:extLst>
              <a:ext uri="{FF2B5EF4-FFF2-40B4-BE49-F238E27FC236}">
                <a16:creationId xmlns:a16="http://schemas.microsoft.com/office/drawing/2014/main" id="{1F19CCFE-199C-BABE-AC09-BF19652D1852}"/>
              </a:ext>
            </a:extLst>
          </p:cNvPr>
          <p:cNvSpPr txBox="1"/>
          <p:nvPr/>
        </p:nvSpPr>
        <p:spPr>
          <a:xfrm>
            <a:off x="8752114" y="5897273"/>
            <a:ext cx="2143664" cy="369332"/>
          </a:xfrm>
          <a:prstGeom prst="rect">
            <a:avLst/>
          </a:prstGeom>
          <a:noFill/>
        </p:spPr>
        <p:txBody>
          <a:bodyPr wrap="none" rtlCol="0">
            <a:spAutoFit/>
          </a:bodyPr>
          <a:lstStyle/>
          <a:p>
            <a:r>
              <a:rPr lang="en-US" dirty="0"/>
              <a:t>Map by </a:t>
            </a:r>
            <a:r>
              <a:rPr lang="en-US" dirty="0" err="1"/>
              <a:t>S.Drozdetsky</a:t>
            </a:r>
            <a:endParaRPr lang="en-US" dirty="0"/>
          </a:p>
        </p:txBody>
      </p:sp>
    </p:spTree>
    <p:extLst>
      <p:ext uri="{BB962C8B-B14F-4D97-AF65-F5344CB8AC3E}">
        <p14:creationId xmlns:p14="http://schemas.microsoft.com/office/powerpoint/2010/main" val="442122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A3B29C-D309-12D1-4428-D4637341A642}"/>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0A1FA24A-2F26-D6DC-2A24-B5DA59B8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1FE8A777-9C78-7CA0-537F-52D773868182}"/>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altLang="ru-RU" sz="6600" kern="1200">
                <a:solidFill>
                  <a:schemeClr val="tx1"/>
                </a:solidFill>
                <a:latin typeface="+mj-lt"/>
                <a:ea typeface="+mj-ea"/>
                <a:cs typeface="+mj-cs"/>
              </a:rPr>
              <a:t>Sakha Sire</a:t>
            </a:r>
            <a:endParaRPr lang="en-US" altLang="ru-RU" sz="6600" kern="1200" spc="-120" baseline="0">
              <a:solidFill>
                <a:schemeClr val="tx1"/>
              </a:solidFill>
              <a:latin typeface="+mj-lt"/>
              <a:ea typeface="+mj-ea"/>
              <a:cs typeface="+mj-cs"/>
            </a:endParaRPr>
          </a:p>
        </p:txBody>
      </p:sp>
      <p:sp>
        <p:nvSpPr>
          <p:cNvPr id="46" name="sketch line">
            <a:extLst>
              <a:ext uri="{FF2B5EF4-FFF2-40B4-BE49-F238E27FC236}">
                <a16:creationId xmlns:a16="http://schemas.microsoft.com/office/drawing/2014/main" id="{353C0DC9-2ACD-6780-C797-52919B7C7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4A2D97C-5960-C6E8-5480-508CADC1DD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4296" y="709802"/>
            <a:ext cx="7214616" cy="5410963"/>
          </a:xfrm>
          <a:prstGeom prst="rect">
            <a:avLst/>
          </a:prstGeom>
        </p:spPr>
      </p:pic>
      <p:sp>
        <p:nvSpPr>
          <p:cNvPr id="7" name="Замещающая дата 6">
            <a:extLst>
              <a:ext uri="{FF2B5EF4-FFF2-40B4-BE49-F238E27FC236}">
                <a16:creationId xmlns:a16="http://schemas.microsoft.com/office/drawing/2014/main" id="{A1F4608D-8E98-6CDB-5E48-FFE4A00AADB2}"/>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8" name="Замещающий номер слайда 7">
            <a:extLst>
              <a:ext uri="{FF2B5EF4-FFF2-40B4-BE49-F238E27FC236}">
                <a16:creationId xmlns:a16="http://schemas.microsoft.com/office/drawing/2014/main" id="{460CA17B-BF77-964E-BA96-150F03D1DD5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14</a:t>
            </a:fld>
            <a:endParaRPr lang="en-US"/>
          </a:p>
        </p:txBody>
      </p:sp>
    </p:spTree>
    <p:extLst>
      <p:ext uri="{BB962C8B-B14F-4D97-AF65-F5344CB8AC3E}">
        <p14:creationId xmlns:p14="http://schemas.microsoft.com/office/powerpoint/2010/main" val="557563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121C3D-CC6E-D972-59F5-CCD7B1BFFBB0}"/>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04E48A92-3863-25CE-7A5F-0EF4CDBE7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C71AA12E-F657-ADC8-26B0-9E3EB14FD4AB}"/>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altLang="ru-RU" sz="6600" kern="1200">
                <a:solidFill>
                  <a:schemeClr val="tx1"/>
                </a:solidFill>
                <a:latin typeface="+mj-lt"/>
                <a:ea typeface="+mj-ea"/>
                <a:cs typeface="+mj-cs"/>
              </a:rPr>
              <a:t>Sakha Sire</a:t>
            </a:r>
            <a:endParaRPr lang="en-US" altLang="ru-RU" sz="6600" kern="1200" spc="-120" baseline="0">
              <a:solidFill>
                <a:schemeClr val="tx1"/>
              </a:solidFill>
              <a:latin typeface="+mj-lt"/>
              <a:ea typeface="+mj-ea"/>
              <a:cs typeface="+mj-cs"/>
            </a:endParaRPr>
          </a:p>
        </p:txBody>
      </p:sp>
      <p:sp>
        <p:nvSpPr>
          <p:cNvPr id="46" name="sketch line">
            <a:extLst>
              <a:ext uri="{FF2B5EF4-FFF2-40B4-BE49-F238E27FC236}">
                <a16:creationId xmlns:a16="http://schemas.microsoft.com/office/drawing/2014/main" id="{9B02E679-4508-203A-4651-368AFDBD8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Замещающая дата 6">
            <a:extLst>
              <a:ext uri="{FF2B5EF4-FFF2-40B4-BE49-F238E27FC236}">
                <a16:creationId xmlns:a16="http://schemas.microsoft.com/office/drawing/2014/main" id="{39B45D08-255B-983B-1721-F8BD1A78ADE5}"/>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8" name="Замещающий номер слайда 7">
            <a:extLst>
              <a:ext uri="{FF2B5EF4-FFF2-40B4-BE49-F238E27FC236}">
                <a16:creationId xmlns:a16="http://schemas.microsoft.com/office/drawing/2014/main" id="{08BC2159-6486-45AB-A8A3-088D0C0D7F6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15</a:t>
            </a:fld>
            <a:endParaRPr lang="en-US"/>
          </a:p>
        </p:txBody>
      </p:sp>
      <p:pic>
        <p:nvPicPr>
          <p:cNvPr id="9" name="Picture 8">
            <a:extLst>
              <a:ext uri="{FF2B5EF4-FFF2-40B4-BE49-F238E27FC236}">
                <a16:creationId xmlns:a16="http://schemas.microsoft.com/office/drawing/2014/main" id="{A7EFB336-F7F9-239D-DE85-44CE67F503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6074" y="1101101"/>
            <a:ext cx="6642648" cy="4591692"/>
          </a:xfrm>
          <a:prstGeom prst="rect">
            <a:avLst/>
          </a:prstGeom>
        </p:spPr>
      </p:pic>
    </p:spTree>
    <p:extLst>
      <p:ext uri="{BB962C8B-B14F-4D97-AF65-F5344CB8AC3E}">
        <p14:creationId xmlns:p14="http://schemas.microsoft.com/office/powerpoint/2010/main" val="4048014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altLang="ru-RU" sz="6600" kern="1200" spc="-120" baseline="0" dirty="0">
                <a:solidFill>
                  <a:schemeClr val="tx1"/>
                </a:solidFill>
                <a:latin typeface="+mj-lt"/>
                <a:ea typeface="+mj-ea"/>
                <a:cs typeface="+mj-cs"/>
              </a:rPr>
              <a:t>Pathways to decolonize</a:t>
            </a:r>
          </a:p>
        </p:txBody>
      </p:sp>
      <p:sp>
        <p:nvSpPr>
          <p:cNvPr id="4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Замещающая дата 9"/>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11" name="Замещающий номер слайда 10"/>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16</a:t>
            </a:fld>
            <a:endParaRPr lang="en-US"/>
          </a:p>
        </p:txBody>
      </p:sp>
      <p:pic>
        <p:nvPicPr>
          <p:cNvPr id="4" name="Picture 3" descr="A diagram of a scientific system&#10;&#10;AI-generated content may be incorrect.">
            <a:extLst>
              <a:ext uri="{FF2B5EF4-FFF2-40B4-BE49-F238E27FC236}">
                <a16:creationId xmlns:a16="http://schemas.microsoft.com/office/drawing/2014/main" id="{095D49CE-E815-45FB-8BE7-2E097FC0CF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6366" y="2014536"/>
            <a:ext cx="7765774" cy="383128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59C6B72-F8E6-4281-8F3E-93FC0DC98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Текстовое поле 6"/>
          <p:cNvSpPr txBox="1"/>
          <p:nvPr/>
        </p:nvSpPr>
        <p:spPr>
          <a:xfrm>
            <a:off x="612648" y="365125"/>
            <a:ext cx="5295015" cy="2063808"/>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altLang="en-US" sz="5400" spc="-120" dirty="0" err="1">
                <a:latin typeface="+mj-lt"/>
                <a:ea typeface="+mj-ea"/>
                <a:cs typeface="+mj-cs"/>
              </a:rPr>
              <a:t>Makhtal</a:t>
            </a:r>
            <a:r>
              <a:rPr lang="en-US" altLang="en-US" sz="5400" spc="-120" dirty="0">
                <a:latin typeface="+mj-lt"/>
                <a:ea typeface="+mj-ea"/>
                <a:cs typeface="+mj-cs"/>
              </a:rPr>
              <a:t>!</a:t>
            </a:r>
          </a:p>
          <a:p>
            <a:pPr defTabSz="914400">
              <a:lnSpc>
                <a:spcPct val="90000"/>
              </a:lnSpc>
              <a:spcBef>
                <a:spcPct val="0"/>
              </a:spcBef>
              <a:spcAft>
                <a:spcPts val="600"/>
              </a:spcAft>
            </a:pPr>
            <a:r>
              <a:rPr lang="en-US" altLang="en-US" sz="5400" spc="-120" dirty="0">
                <a:latin typeface="+mj-lt"/>
                <a:ea typeface="+mj-ea"/>
                <a:cs typeface="+mj-cs"/>
              </a:rPr>
              <a:t>Thank you!</a:t>
            </a:r>
          </a:p>
        </p:txBody>
      </p:sp>
      <p:pic>
        <p:nvPicPr>
          <p:cNvPr id="15" name="Picture 14" descr="A blue and white symbol&#10;&#10;AI-generated content may be incorrect.">
            <a:extLst>
              <a:ext uri="{FF2B5EF4-FFF2-40B4-BE49-F238E27FC236}">
                <a16:creationId xmlns:a16="http://schemas.microsoft.com/office/drawing/2014/main" id="{23FD554F-E2FC-700D-D12B-420B73A0F1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905" y="365125"/>
            <a:ext cx="2194560" cy="2194560"/>
          </a:xfrm>
          <a:prstGeom prst="rect">
            <a:avLst/>
          </a:prstGeom>
        </p:spPr>
      </p:pic>
      <p:pic>
        <p:nvPicPr>
          <p:cNvPr id="13" name="Picture 12" descr="A qr code in a circle&#10;&#10;AI-generated content may be incorrect.">
            <a:extLst>
              <a:ext uri="{FF2B5EF4-FFF2-40B4-BE49-F238E27FC236}">
                <a16:creationId xmlns:a16="http://schemas.microsoft.com/office/drawing/2014/main" id="{E49DACB3-8553-E8C3-C5D6-B7B812063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0383" y="365125"/>
            <a:ext cx="2194560" cy="2194560"/>
          </a:xfrm>
          <a:prstGeom prst="rect">
            <a:avLst/>
          </a:prstGeom>
        </p:spPr>
      </p:pic>
      <p:sp>
        <p:nvSpPr>
          <p:cNvPr id="36" name="sketch line">
            <a:extLst>
              <a:ext uri="{FF2B5EF4-FFF2-40B4-BE49-F238E27FC236}">
                <a16:creationId xmlns:a16="http://schemas.microsoft.com/office/drawing/2014/main" id="{490234EE-E0D8-4805-9227-CCEAC6016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sX0" fmla="*/ 0 w 4343400"/>
              <a:gd name="csY0" fmla="*/ 0 h 18288"/>
              <a:gd name="csX1" fmla="*/ 577052 w 4343400"/>
              <a:gd name="csY1" fmla="*/ 0 h 18288"/>
              <a:gd name="csX2" fmla="*/ 1067235 w 4343400"/>
              <a:gd name="csY2" fmla="*/ 0 h 18288"/>
              <a:gd name="csX3" fmla="*/ 1600853 w 4343400"/>
              <a:gd name="csY3" fmla="*/ 0 h 18288"/>
              <a:gd name="csX4" fmla="*/ 2264773 w 4343400"/>
              <a:gd name="csY4" fmla="*/ 0 h 18288"/>
              <a:gd name="csX5" fmla="*/ 2841825 w 4343400"/>
              <a:gd name="csY5" fmla="*/ 0 h 18288"/>
              <a:gd name="csX6" fmla="*/ 3375442 w 4343400"/>
              <a:gd name="csY6" fmla="*/ 0 h 18288"/>
              <a:gd name="csX7" fmla="*/ 4343400 w 4343400"/>
              <a:gd name="csY7" fmla="*/ 0 h 18288"/>
              <a:gd name="csX8" fmla="*/ 4343400 w 4343400"/>
              <a:gd name="csY8" fmla="*/ 18288 h 18288"/>
              <a:gd name="csX9" fmla="*/ 3722914 w 4343400"/>
              <a:gd name="csY9" fmla="*/ 18288 h 18288"/>
              <a:gd name="csX10" fmla="*/ 3189297 w 4343400"/>
              <a:gd name="csY10" fmla="*/ 18288 h 18288"/>
              <a:gd name="csX11" fmla="*/ 2481943 w 4343400"/>
              <a:gd name="csY11" fmla="*/ 18288 h 18288"/>
              <a:gd name="csX12" fmla="*/ 1904891 w 4343400"/>
              <a:gd name="csY12" fmla="*/ 18288 h 18288"/>
              <a:gd name="csX13" fmla="*/ 1414707 w 4343400"/>
              <a:gd name="csY13" fmla="*/ 18288 h 18288"/>
              <a:gd name="csX14" fmla="*/ 750788 w 4343400"/>
              <a:gd name="csY14" fmla="*/ 18288 h 18288"/>
              <a:gd name="csX15" fmla="*/ 0 w 4343400"/>
              <a:gd name="csY15" fmla="*/ 18288 h 18288"/>
              <a:gd name="csX16" fmla="*/ 0 w 43434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4B6D2C0-423D-4A0D-9DA8-EED3E53A52C5}"/>
              </a:ext>
            </a:extLst>
          </p:cNvPr>
          <p:cNvSpPr txBox="1"/>
          <p:nvPr/>
        </p:nvSpPr>
        <p:spPr>
          <a:xfrm>
            <a:off x="612648" y="3429000"/>
            <a:ext cx="5445119" cy="3268957"/>
          </a:xfrm>
          <a:prstGeom prst="rect">
            <a:avLst/>
          </a:prstGeom>
        </p:spPr>
        <p:txBody>
          <a:bodyPr vert="horz" lIns="91440" tIns="45720" rIns="91440" bIns="45720" rtlCol="0">
            <a:normAutofit/>
          </a:bodyPr>
          <a:lstStyle/>
          <a:p>
            <a:pPr defTabSz="914400">
              <a:lnSpc>
                <a:spcPct val="90000"/>
              </a:lnSpc>
              <a:spcAft>
                <a:spcPts val="600"/>
              </a:spcAft>
            </a:pPr>
            <a:r>
              <a:rPr lang="en-US" sz="2800" dirty="0"/>
              <a:t>This research was funded by National Science Foundation, research project “Frozen Commons” grant number 2127345</a:t>
            </a:r>
          </a:p>
        </p:txBody>
      </p:sp>
      <p:pic>
        <p:nvPicPr>
          <p:cNvPr id="9" name="Picture 8" descr="A close-up of a document&#10;&#10;AI-generated content may be incorrect.">
            <a:extLst>
              <a:ext uri="{FF2B5EF4-FFF2-40B4-BE49-F238E27FC236}">
                <a16:creationId xmlns:a16="http://schemas.microsoft.com/office/drawing/2014/main" id="{0AC45920-7AB5-70B4-BBD8-4AD489D044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2916" y="3478791"/>
            <a:ext cx="5295016" cy="1985630"/>
          </a:xfrm>
          <a:prstGeom prst="rect">
            <a:avLst/>
          </a:prstGeom>
        </p:spPr>
      </p:pic>
      <p:sp>
        <p:nvSpPr>
          <p:cNvPr id="4" name="Замещающая дата 3"/>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pPr>
            <a:fld id="{760FBDFE-C587-4B4C-A407-44438C67B59E}" type="datetime1">
              <a:rPr lang="en-US" smtClean="0"/>
              <a:pPr defTabSz="914400">
                <a:spcAft>
                  <a:spcPts val="600"/>
                </a:spcAft>
              </a:pPr>
              <a:t>1/29/2026</a:t>
            </a:fld>
            <a:endParaRPr lang="en-US"/>
          </a:p>
        </p:txBody>
      </p:sp>
      <p:sp>
        <p:nvSpPr>
          <p:cNvPr id="5" name="Замещающий номер слайда 4"/>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9AE70B2-8BF9-45C0-BB95-33D1B9D3A854}" type="slidenum">
              <a:rPr lang="en-US"/>
              <a:pPr defTabSz="914400">
                <a:spcAft>
                  <a:spcPts val="600"/>
                </a:spcAft>
              </a:pPr>
              <a:t>17</a:t>
            </a:fld>
            <a:endParaRPr lang="en-US"/>
          </a:p>
        </p:txBody>
      </p:sp>
    </p:spTree>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20346</TotalTime>
  <Words>1858</Words>
  <Application>Microsoft Office PowerPoint</Application>
  <PresentationFormat>Widescreen</PresentationFormat>
  <Paragraphs>141</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微软雅黑</vt:lpstr>
      <vt:lpstr>Arial</vt:lpstr>
      <vt:lpstr>Calibri</vt:lpstr>
      <vt:lpstr>Calibri Light</vt:lpstr>
      <vt:lpstr>Office 2013 - 2022 Theme</vt:lpstr>
      <vt:lpstr>2025 Arctic research updates </vt:lpstr>
      <vt:lpstr>Arctic research update</vt:lpstr>
      <vt:lpstr>Arctic research update</vt:lpstr>
      <vt:lpstr>Arctic research update</vt:lpstr>
      <vt:lpstr>Arctic research update</vt:lpstr>
      <vt:lpstr>Arctic research update</vt:lpstr>
      <vt:lpstr>PowerPoint Presentation</vt:lpstr>
      <vt:lpstr>Research as a tool of colonization</vt:lpstr>
      <vt:lpstr>Alas as a permafrost term </vt:lpstr>
      <vt:lpstr>Alas as a permafrost term </vt:lpstr>
      <vt:lpstr>Alaas as a Sakha sacred space  </vt:lpstr>
      <vt:lpstr>Alaas as a Sakha sacred space  </vt:lpstr>
      <vt:lpstr>Sakha Sire</vt:lpstr>
      <vt:lpstr>Sakha Sire</vt:lpstr>
      <vt:lpstr>Sakha Sire</vt:lpstr>
      <vt:lpstr>Pathways to decolonize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Stanislav Ksenofontov</dc:creator>
  <cp:lastModifiedBy>Stanislav Ksenofontov</cp:lastModifiedBy>
  <cp:revision>130</cp:revision>
  <dcterms:created xsi:type="dcterms:W3CDTF">2021-06-20T08:00:19Z</dcterms:created>
  <dcterms:modified xsi:type="dcterms:W3CDTF">2026-01-29T18:54:00Z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1049-11.2.0.10130</vt:lpwstr>
  </property>
</Properties>
</file>